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1" r:id="rId4"/>
  </p:sldMasterIdLst>
  <p:notesMasterIdLst>
    <p:notesMasterId r:id="rId75"/>
  </p:notesMasterIdLst>
  <p:handoutMasterIdLst>
    <p:handoutMasterId r:id="rId76"/>
  </p:handoutMasterIdLst>
  <p:sldIdLst>
    <p:sldId id="256" r:id="rId5"/>
    <p:sldId id="257" r:id="rId6"/>
    <p:sldId id="343" r:id="rId7"/>
    <p:sldId id="336" r:id="rId8"/>
    <p:sldId id="337" r:id="rId9"/>
    <p:sldId id="316" r:id="rId10"/>
    <p:sldId id="330" r:id="rId11"/>
    <p:sldId id="301" r:id="rId12"/>
    <p:sldId id="344" r:id="rId13"/>
    <p:sldId id="345" r:id="rId14"/>
    <p:sldId id="346" r:id="rId15"/>
    <p:sldId id="322" r:id="rId16"/>
    <p:sldId id="338" r:id="rId17"/>
    <p:sldId id="347" r:id="rId18"/>
    <p:sldId id="339" r:id="rId19"/>
    <p:sldId id="319" r:id="rId20"/>
    <p:sldId id="348" r:id="rId21"/>
    <p:sldId id="349" r:id="rId22"/>
    <p:sldId id="309" r:id="rId23"/>
    <p:sldId id="323" r:id="rId24"/>
    <p:sldId id="350" r:id="rId25"/>
    <p:sldId id="340" r:id="rId26"/>
    <p:sldId id="318" r:id="rId27"/>
    <p:sldId id="324" r:id="rId28"/>
    <p:sldId id="351" r:id="rId29"/>
    <p:sldId id="352" r:id="rId30"/>
    <p:sldId id="326" r:id="rId31"/>
    <p:sldId id="320" r:id="rId32"/>
    <p:sldId id="333" r:id="rId33"/>
    <p:sldId id="332" r:id="rId34"/>
    <p:sldId id="300" r:id="rId35"/>
    <p:sldId id="327" r:id="rId36"/>
    <p:sldId id="353" r:id="rId37"/>
    <p:sldId id="317" r:id="rId38"/>
    <p:sldId id="266" r:id="rId39"/>
    <p:sldId id="306" r:id="rId40"/>
    <p:sldId id="325" r:id="rId41"/>
    <p:sldId id="310" r:id="rId42"/>
    <p:sldId id="354" r:id="rId43"/>
    <p:sldId id="355" r:id="rId44"/>
    <p:sldId id="356" r:id="rId45"/>
    <p:sldId id="357" r:id="rId46"/>
    <p:sldId id="358" r:id="rId47"/>
    <p:sldId id="359" r:id="rId48"/>
    <p:sldId id="341" r:id="rId49"/>
    <p:sldId id="311" r:id="rId50"/>
    <p:sldId id="360" r:id="rId51"/>
    <p:sldId id="361" r:id="rId52"/>
    <p:sldId id="362" r:id="rId53"/>
    <p:sldId id="307" r:id="rId54"/>
    <p:sldId id="299" r:id="rId55"/>
    <p:sldId id="363" r:id="rId56"/>
    <p:sldId id="364" r:id="rId57"/>
    <p:sldId id="280" r:id="rId58"/>
    <p:sldId id="335" r:id="rId59"/>
    <p:sldId id="284" r:id="rId60"/>
    <p:sldId id="302" r:id="rId61"/>
    <p:sldId id="312" r:id="rId62"/>
    <p:sldId id="342" r:id="rId63"/>
    <p:sldId id="365" r:id="rId64"/>
    <p:sldId id="271" r:id="rId65"/>
    <p:sldId id="304" r:id="rId66"/>
    <p:sldId id="369" r:id="rId67"/>
    <p:sldId id="315" r:id="rId68"/>
    <p:sldId id="331" r:id="rId69"/>
    <p:sldId id="305" r:id="rId70"/>
    <p:sldId id="329" r:id="rId71"/>
    <p:sldId id="366" r:id="rId72"/>
    <p:sldId id="367" r:id="rId73"/>
    <p:sldId id="368" r:id="rId74"/>
  </p:sldIdLst>
  <p:sldSz cx="12192000" cy="6858000"/>
  <p:notesSz cx="7010400" cy="9296400"/>
  <p:embeddedFontLst>
    <p:embeddedFont>
      <p:font typeface="Microsoft GothicNeo" panose="020B0500000101010101" pitchFamily="34" charset="-127"/>
      <p:regular r:id="rId77"/>
      <p:bold r:id="rId78"/>
    </p:embeddedFont>
    <p:embeddedFont>
      <p:font typeface="Microsoft Sans Serif" panose="020B0604020202020204" pitchFamily="34" charset="0"/>
      <p:regular r:id="rId79"/>
    </p:embeddedFont>
    <p:embeddedFont>
      <p:font typeface="Roboto" panose="02000000000000000000" pitchFamily="2" charset="0"/>
      <p:regular r:id="rId80"/>
      <p:bold r:id="rId81"/>
      <p:italic r:id="rId82"/>
      <p:boldItalic r:id="rId8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3F438C7-E10A-4C26-8CD5-37637BC6823B}">
          <p14:sldIdLst>
            <p14:sldId id="256"/>
            <p14:sldId id="257"/>
            <p14:sldId id="343"/>
            <p14:sldId id="336"/>
            <p14:sldId id="337"/>
            <p14:sldId id="316"/>
            <p14:sldId id="330"/>
            <p14:sldId id="301"/>
            <p14:sldId id="344"/>
            <p14:sldId id="345"/>
            <p14:sldId id="346"/>
            <p14:sldId id="322"/>
            <p14:sldId id="338"/>
            <p14:sldId id="347"/>
            <p14:sldId id="339"/>
            <p14:sldId id="319"/>
            <p14:sldId id="348"/>
            <p14:sldId id="349"/>
            <p14:sldId id="309"/>
            <p14:sldId id="323"/>
            <p14:sldId id="350"/>
            <p14:sldId id="340"/>
            <p14:sldId id="318"/>
            <p14:sldId id="324"/>
            <p14:sldId id="351"/>
            <p14:sldId id="352"/>
            <p14:sldId id="326"/>
            <p14:sldId id="320"/>
            <p14:sldId id="333"/>
            <p14:sldId id="332"/>
            <p14:sldId id="300"/>
            <p14:sldId id="327"/>
            <p14:sldId id="353"/>
            <p14:sldId id="317"/>
            <p14:sldId id="266"/>
            <p14:sldId id="306"/>
            <p14:sldId id="325"/>
            <p14:sldId id="310"/>
            <p14:sldId id="354"/>
            <p14:sldId id="355"/>
            <p14:sldId id="356"/>
            <p14:sldId id="357"/>
            <p14:sldId id="358"/>
            <p14:sldId id="359"/>
            <p14:sldId id="341"/>
            <p14:sldId id="311"/>
            <p14:sldId id="360"/>
            <p14:sldId id="361"/>
            <p14:sldId id="362"/>
            <p14:sldId id="307"/>
            <p14:sldId id="299"/>
            <p14:sldId id="363"/>
            <p14:sldId id="364"/>
            <p14:sldId id="280"/>
            <p14:sldId id="335"/>
            <p14:sldId id="284"/>
            <p14:sldId id="302"/>
            <p14:sldId id="312"/>
            <p14:sldId id="342"/>
          </p14:sldIdLst>
        </p14:section>
        <p14:section name="Untitled Section" id="{99398159-1E46-4C52-BBD6-9BC3FDB45653}">
          <p14:sldIdLst>
            <p14:sldId id="365"/>
            <p14:sldId id="271"/>
            <p14:sldId id="304"/>
            <p14:sldId id="369"/>
            <p14:sldId id="315"/>
            <p14:sldId id="331"/>
            <p14:sldId id="305"/>
            <p14:sldId id="329"/>
            <p14:sldId id="366"/>
            <p14:sldId id="367"/>
            <p14:sldId id="36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D317AE-EAD5-5BE2-F4EE-E4FBDC4F0684}" name="Sal Edgar" initials="SE" userId="af920803a74b71b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293"/>
    <a:srgbClr val="A4FA01"/>
    <a:srgbClr val="533335"/>
    <a:srgbClr val="875355"/>
    <a:srgbClr val="453B3A"/>
    <a:srgbClr val="AA7477"/>
    <a:srgbClr val="8B41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2" autoAdjust="0"/>
    <p:restoredTop sz="74092" autoAdjust="0"/>
  </p:normalViewPr>
  <p:slideViewPr>
    <p:cSldViewPr snapToGrid="0">
      <p:cViewPr varScale="1">
        <p:scale>
          <a:sx n="70" d="100"/>
          <a:sy n="70" d="100"/>
        </p:scale>
        <p:origin x="2016" y="252"/>
      </p:cViewPr>
      <p:guideLst/>
    </p:cSldViewPr>
  </p:slideViewPr>
  <p:notesTextViewPr>
    <p:cViewPr>
      <p:scale>
        <a:sx n="3" d="2"/>
        <a:sy n="3" d="2"/>
      </p:scale>
      <p:origin x="0" y="0"/>
    </p:cViewPr>
  </p:notesTextViewPr>
  <p:notesViewPr>
    <p:cSldViewPr snapToGrid="0" showGuides="1">
      <p:cViewPr varScale="1">
        <p:scale>
          <a:sx n="80" d="100"/>
          <a:sy n="80" d="100"/>
        </p:scale>
        <p:origin x="3882"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font" Target="fonts/font3.fntdata"/><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font" Target="fonts/font1.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font" Target="fonts/font4.fntdata"/><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83" Type="http://schemas.openxmlformats.org/officeDocument/2006/relationships/font" Target="fonts/font7.fntdata"/><Relationship Id="rId88"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font" Target="fonts/font2.fntdata"/><Relationship Id="rId81" Type="http://schemas.openxmlformats.org/officeDocument/2006/relationships/font" Target="fonts/font5.fntdata"/><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font" Target="fonts/font6.fntdata"/></Relationships>
</file>

<file path=ppt/diagrams/_rels/data1.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svg"/><Relationship Id="rId2" Type="http://schemas.openxmlformats.org/officeDocument/2006/relationships/image" Target="../media/image51.svg"/><Relationship Id="rId16" Type="http://schemas.openxmlformats.org/officeDocument/2006/relationships/image" Target="../media/image65.svg"/><Relationship Id="rId1" Type="http://schemas.openxmlformats.org/officeDocument/2006/relationships/image" Target="../media/image50.png"/><Relationship Id="rId6" Type="http://schemas.openxmlformats.org/officeDocument/2006/relationships/image" Target="../media/image55.sv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 Id="rId14" Type="http://schemas.openxmlformats.org/officeDocument/2006/relationships/image" Target="../media/image6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svg"/><Relationship Id="rId2" Type="http://schemas.openxmlformats.org/officeDocument/2006/relationships/image" Target="../media/image51.svg"/><Relationship Id="rId16" Type="http://schemas.openxmlformats.org/officeDocument/2006/relationships/image" Target="../media/image65.svg"/><Relationship Id="rId1" Type="http://schemas.openxmlformats.org/officeDocument/2006/relationships/image" Target="../media/image50.png"/><Relationship Id="rId6" Type="http://schemas.openxmlformats.org/officeDocument/2006/relationships/image" Target="../media/image55.sv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 Id="rId14" Type="http://schemas.openxmlformats.org/officeDocument/2006/relationships/image" Target="../media/image6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7DFF10-CF2C-4D8F-9E96-99356F833161}"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4E54CE38-2191-4291-9D85-D84D8C5AEE9E}">
      <dgm:prSet custT="1"/>
      <dgm:spPr/>
      <dgm:t>
        <a:bodyPr/>
        <a:lstStyle/>
        <a:p>
          <a:pPr>
            <a:lnSpc>
              <a:spcPct val="100000"/>
            </a:lnSpc>
          </a:pPr>
          <a:r>
            <a:rPr lang="en-GB" sz="1400" b="0" dirty="0">
              <a:latin typeface="Microsoft Sans Serif" panose="020B0604020202020204" pitchFamily="34" charset="0"/>
              <a:ea typeface="Microsoft Sans Serif" panose="020B0604020202020204" pitchFamily="34" charset="0"/>
              <a:cs typeface="Microsoft Sans Serif" panose="020B0604020202020204" pitchFamily="34" charset="0"/>
            </a:rPr>
            <a:t>The child/young person has access to things that they can use to end their life.</a:t>
          </a:r>
          <a:endParaRPr lang="en-US" sz="1400" b="0" dirty="0">
            <a:latin typeface="Microsoft Sans Serif" panose="020B0604020202020204" pitchFamily="34" charset="0"/>
            <a:ea typeface="Microsoft Sans Serif" panose="020B0604020202020204" pitchFamily="34" charset="0"/>
            <a:cs typeface="Microsoft Sans Serif" panose="020B0604020202020204" pitchFamily="34" charset="0"/>
          </a:endParaRPr>
        </a:p>
      </dgm:t>
    </dgm:pt>
    <dgm:pt modelId="{A5360ECB-2A70-4A1E-A705-F0C17A1FF8C9}" type="parTrans" cxnId="{DD217EB4-E5D2-49B6-A5DF-748D8FDBA2F1}">
      <dgm:prSet/>
      <dgm:spPr/>
      <dgm:t>
        <a:bodyPr/>
        <a:lstStyle/>
        <a:p>
          <a:endParaRPr lang="en-US" sz="3200" b="1">
            <a:latin typeface="+mn-lt"/>
          </a:endParaRPr>
        </a:p>
      </dgm:t>
    </dgm:pt>
    <dgm:pt modelId="{E8D6EDF8-AAC8-4AE3-BEC1-767EE4B31F10}" type="sibTrans" cxnId="{DD217EB4-E5D2-49B6-A5DF-748D8FDBA2F1}">
      <dgm:prSet/>
      <dgm:spPr/>
      <dgm:t>
        <a:bodyPr/>
        <a:lstStyle/>
        <a:p>
          <a:endParaRPr lang="en-US" sz="2400" b="1">
            <a:latin typeface="+mn-lt"/>
          </a:endParaRPr>
        </a:p>
      </dgm:t>
    </dgm:pt>
    <dgm:pt modelId="{EF0CD1D2-7656-4F3E-9BFA-51505F5B0356}">
      <dgm:prSet custT="1"/>
      <dgm:spPr/>
      <dgm:t>
        <a:bodyPr/>
        <a:lstStyle/>
        <a:p>
          <a:pPr>
            <a:lnSpc>
              <a:spcPct val="100000"/>
            </a:lnSpc>
          </a:pPr>
          <a:r>
            <a:rPr lang="en-US" sz="1400" b="0" dirty="0">
              <a:latin typeface="Microsoft Sans Serif" panose="020B0604020202020204" pitchFamily="34" charset="0"/>
              <a:ea typeface="Microsoft Sans Serif" panose="020B0604020202020204" pitchFamily="34" charset="0"/>
              <a:cs typeface="Microsoft Sans Serif" panose="020B0604020202020204" pitchFamily="34" charset="0"/>
            </a:rPr>
            <a:t>They have planned how they are going to do it.</a:t>
          </a:r>
        </a:p>
      </dgm:t>
    </dgm:pt>
    <dgm:pt modelId="{6E244DD3-2027-4B4F-B443-F0319D28FE43}" type="parTrans" cxnId="{E7AB69A5-34E9-4973-BD03-755B50044566}">
      <dgm:prSet/>
      <dgm:spPr/>
      <dgm:t>
        <a:bodyPr/>
        <a:lstStyle/>
        <a:p>
          <a:endParaRPr lang="en-GB" sz="2000"/>
        </a:p>
      </dgm:t>
    </dgm:pt>
    <dgm:pt modelId="{373EF277-353E-4972-828B-12D05CAA1854}" type="sibTrans" cxnId="{E7AB69A5-34E9-4973-BD03-755B50044566}">
      <dgm:prSet/>
      <dgm:spPr/>
      <dgm:t>
        <a:bodyPr/>
        <a:lstStyle/>
        <a:p>
          <a:endParaRPr lang="en-GB" sz="2400"/>
        </a:p>
      </dgm:t>
    </dgm:pt>
    <dgm:pt modelId="{90D3A3B5-EBF2-4C9D-9222-2B1DC63CD3FD}">
      <dgm:prSet custT="1"/>
      <dgm:spPr/>
      <dgm:t>
        <a:bodyPr/>
        <a:lstStyle/>
        <a:p>
          <a:pPr>
            <a:lnSpc>
              <a:spcPct val="100000"/>
            </a:lnSpc>
          </a:pPr>
          <a:r>
            <a:rPr lang="en-US" sz="1400" b="0" dirty="0">
              <a:latin typeface="Microsoft Sans Serif" panose="020B0604020202020204" pitchFamily="34" charset="0"/>
              <a:ea typeface="Microsoft Sans Serif" panose="020B0604020202020204" pitchFamily="34" charset="0"/>
              <a:cs typeface="Microsoft Sans Serif" panose="020B0604020202020204" pitchFamily="34" charset="0"/>
            </a:rPr>
            <a:t>They have been exposed to suicide or suicidal behaviour through family members or friends.</a:t>
          </a:r>
        </a:p>
      </dgm:t>
    </dgm:pt>
    <dgm:pt modelId="{14E3CB5B-7DC2-4F4B-B358-A622BC63FAAB}" type="parTrans" cxnId="{5F03C4DE-256B-48B8-9243-778524C8C6BD}">
      <dgm:prSet/>
      <dgm:spPr/>
      <dgm:t>
        <a:bodyPr/>
        <a:lstStyle/>
        <a:p>
          <a:endParaRPr lang="en-GB" sz="2000"/>
        </a:p>
      </dgm:t>
    </dgm:pt>
    <dgm:pt modelId="{93224F8B-B1CA-4C3C-B5CD-3FB604355514}" type="sibTrans" cxnId="{5F03C4DE-256B-48B8-9243-778524C8C6BD}">
      <dgm:prSet/>
      <dgm:spPr/>
      <dgm:t>
        <a:bodyPr/>
        <a:lstStyle/>
        <a:p>
          <a:endParaRPr lang="en-GB" sz="2400"/>
        </a:p>
      </dgm:t>
    </dgm:pt>
    <dgm:pt modelId="{C64C81B9-09DE-4BFC-8B50-9DD071C298A4}">
      <dgm:prSet custT="1"/>
      <dgm:spPr/>
      <dgm:t>
        <a:bodyPr/>
        <a:lstStyle/>
        <a:p>
          <a:pPr>
            <a:lnSpc>
              <a:spcPct val="100000"/>
            </a:lnSpc>
          </a:pPr>
          <a:r>
            <a:rPr lang="en-US" sz="1400" b="0" dirty="0">
              <a:latin typeface="Microsoft Sans Serif" panose="020B0604020202020204" pitchFamily="34" charset="0"/>
              <a:ea typeface="Microsoft Sans Serif" panose="020B0604020202020204" pitchFamily="34" charset="0"/>
              <a:cs typeface="Microsoft Sans Serif" panose="020B0604020202020204" pitchFamily="34" charset="0"/>
            </a:rPr>
            <a:t>They tend to be impulsive.</a:t>
          </a:r>
        </a:p>
      </dgm:t>
    </dgm:pt>
    <dgm:pt modelId="{58E5E82E-10CC-4FD9-98BA-9476BF94FAA6}" type="parTrans" cxnId="{B4201280-8842-4D75-9A19-2ADE83B890EC}">
      <dgm:prSet/>
      <dgm:spPr/>
      <dgm:t>
        <a:bodyPr/>
        <a:lstStyle/>
        <a:p>
          <a:endParaRPr lang="en-GB" sz="2000"/>
        </a:p>
      </dgm:t>
    </dgm:pt>
    <dgm:pt modelId="{F8A87147-9438-42BE-A337-04D797121280}" type="sibTrans" cxnId="{B4201280-8842-4D75-9A19-2ADE83B890EC}">
      <dgm:prSet/>
      <dgm:spPr/>
      <dgm:t>
        <a:bodyPr/>
        <a:lstStyle/>
        <a:p>
          <a:endParaRPr lang="en-GB" sz="2400"/>
        </a:p>
      </dgm:t>
    </dgm:pt>
    <dgm:pt modelId="{068A7413-942C-4794-8E23-2AA22C22EFE7}">
      <dgm:prSet custT="1"/>
      <dgm:spPr/>
      <dgm:t>
        <a:bodyPr/>
        <a:lstStyle/>
        <a:p>
          <a:pPr>
            <a:lnSpc>
              <a:spcPct val="100000"/>
            </a:lnSpc>
          </a:pPr>
          <a:r>
            <a:rPr lang="en-US" sz="1400" b="0" dirty="0">
              <a:latin typeface="Microsoft Sans Serif" panose="020B0604020202020204" pitchFamily="34" charset="0"/>
              <a:ea typeface="Microsoft Sans Serif" panose="020B0604020202020204" pitchFamily="34" charset="0"/>
              <a:cs typeface="Microsoft Sans Serif" panose="020B0604020202020204" pitchFamily="34" charset="0"/>
            </a:rPr>
            <a:t>They can tolerate physical pain.</a:t>
          </a:r>
        </a:p>
      </dgm:t>
    </dgm:pt>
    <dgm:pt modelId="{759449BA-833A-4B00-AC75-A97D215BA61E}" type="sibTrans" cxnId="{5BE058D1-92A1-47F8-AB3A-5E1E1853A005}">
      <dgm:prSet/>
      <dgm:spPr/>
      <dgm:t>
        <a:bodyPr/>
        <a:lstStyle/>
        <a:p>
          <a:endParaRPr lang="en-GB" sz="2400"/>
        </a:p>
      </dgm:t>
    </dgm:pt>
    <dgm:pt modelId="{4E50A520-2D98-419C-88AF-CD99C83EDFC7}" type="parTrans" cxnId="{5BE058D1-92A1-47F8-AB3A-5E1E1853A005}">
      <dgm:prSet/>
      <dgm:spPr/>
      <dgm:t>
        <a:bodyPr/>
        <a:lstStyle/>
        <a:p>
          <a:endParaRPr lang="en-GB" sz="2000"/>
        </a:p>
      </dgm:t>
    </dgm:pt>
    <dgm:pt modelId="{F384A58F-C366-4F4A-B355-45B294521360}">
      <dgm:prSet custT="1"/>
      <dgm:spPr/>
      <dgm:t>
        <a:bodyPr/>
        <a:lstStyle/>
        <a:p>
          <a:pPr algn="ctr">
            <a:lnSpc>
              <a:spcPct val="100000"/>
            </a:lnSpc>
          </a:pPr>
          <a:r>
            <a:rPr lang="en-US" sz="1400" b="0" dirty="0">
              <a:latin typeface="Microsoft Sans Serif" panose="020B0604020202020204" pitchFamily="34" charset="0"/>
              <a:ea typeface="Microsoft Sans Serif" panose="020B0604020202020204" pitchFamily="34" charset="0"/>
              <a:cs typeface="Microsoft Sans Serif" panose="020B0604020202020204" pitchFamily="34" charset="0"/>
            </a:rPr>
            <a:t>They are not afraid of death.</a:t>
          </a:r>
        </a:p>
      </dgm:t>
    </dgm:pt>
    <dgm:pt modelId="{DEB43648-F768-4905-8AC7-81283FD0F0D2}" type="sibTrans" cxnId="{164D385A-E0A4-4E48-A6FB-8BF58C0D8DE5}">
      <dgm:prSet/>
      <dgm:spPr/>
      <dgm:t>
        <a:bodyPr/>
        <a:lstStyle/>
        <a:p>
          <a:endParaRPr lang="en-GB" sz="2400"/>
        </a:p>
      </dgm:t>
    </dgm:pt>
    <dgm:pt modelId="{D56EBA26-5CEF-4155-86BA-64D0F2A96482}" type="parTrans" cxnId="{164D385A-E0A4-4E48-A6FB-8BF58C0D8DE5}">
      <dgm:prSet/>
      <dgm:spPr/>
      <dgm:t>
        <a:bodyPr/>
        <a:lstStyle/>
        <a:p>
          <a:endParaRPr lang="en-GB" sz="2000"/>
        </a:p>
      </dgm:t>
    </dgm:pt>
    <dgm:pt modelId="{0C0C7BD6-D180-4A95-AA7E-A4BD98DE17FC}">
      <dgm:prSet custT="1"/>
      <dgm:spPr/>
      <dgm:t>
        <a:bodyPr/>
        <a:lstStyle/>
        <a:p>
          <a:pPr>
            <a:lnSpc>
              <a:spcPct val="100000"/>
            </a:lnSpc>
          </a:pPr>
          <a:r>
            <a:rPr lang="en-US" sz="1400" b="0" dirty="0">
              <a:latin typeface="Microsoft Sans Serif" panose="020B0604020202020204" pitchFamily="34" charset="0"/>
              <a:ea typeface="Microsoft Sans Serif" panose="020B0604020202020204" pitchFamily="34" charset="0"/>
              <a:cs typeface="Microsoft Sans Serif" panose="020B0604020202020204" pitchFamily="34" charset="0"/>
            </a:rPr>
            <a:t>They can visualise death or dying.</a:t>
          </a:r>
        </a:p>
      </dgm:t>
    </dgm:pt>
    <dgm:pt modelId="{19BCC873-DEB9-4899-92D0-D9B0691982FE}" type="sibTrans" cxnId="{954D9DA7-9D80-4443-B475-AE172EDEC9E7}">
      <dgm:prSet/>
      <dgm:spPr/>
      <dgm:t>
        <a:bodyPr/>
        <a:lstStyle/>
        <a:p>
          <a:endParaRPr lang="en-GB" sz="2400"/>
        </a:p>
      </dgm:t>
    </dgm:pt>
    <dgm:pt modelId="{44D9C3D6-6E0A-451A-8354-1DA117E0AB14}" type="parTrans" cxnId="{954D9DA7-9D80-4443-B475-AE172EDEC9E7}">
      <dgm:prSet/>
      <dgm:spPr/>
      <dgm:t>
        <a:bodyPr/>
        <a:lstStyle/>
        <a:p>
          <a:endParaRPr lang="en-GB" sz="2000"/>
        </a:p>
      </dgm:t>
    </dgm:pt>
    <dgm:pt modelId="{0394399F-46DA-4DBA-9947-139B6C65D6E1}">
      <dgm:prSet custT="1"/>
      <dgm:spPr/>
      <dgm:t>
        <a:bodyPr/>
        <a:lstStyle/>
        <a:p>
          <a:pPr>
            <a:lnSpc>
              <a:spcPct val="100000"/>
            </a:lnSpc>
          </a:pPr>
          <a:r>
            <a:rPr lang="en-US" sz="1400" b="0" dirty="0">
              <a:latin typeface="Microsoft Sans Serif" panose="020B0604020202020204" pitchFamily="34" charset="0"/>
              <a:ea typeface="Microsoft Sans Serif" panose="020B0604020202020204" pitchFamily="34" charset="0"/>
              <a:cs typeface="Microsoft Sans Serif" panose="020B0604020202020204" pitchFamily="34" charset="0"/>
            </a:rPr>
            <a:t>They have previously attempted suicide or self harmed.</a:t>
          </a:r>
        </a:p>
      </dgm:t>
    </dgm:pt>
    <dgm:pt modelId="{69FF0C15-D012-458B-96FE-7C902F24B8AC}" type="sibTrans" cxnId="{1F0C5EB0-2C9B-45BC-B47E-33295C6492B6}">
      <dgm:prSet/>
      <dgm:spPr/>
      <dgm:t>
        <a:bodyPr/>
        <a:lstStyle/>
        <a:p>
          <a:endParaRPr lang="en-GB" sz="2400"/>
        </a:p>
      </dgm:t>
    </dgm:pt>
    <dgm:pt modelId="{4A05A991-F46D-4866-82FD-B8270CEF3196}" type="parTrans" cxnId="{1F0C5EB0-2C9B-45BC-B47E-33295C6492B6}">
      <dgm:prSet/>
      <dgm:spPr/>
      <dgm:t>
        <a:bodyPr/>
        <a:lstStyle/>
        <a:p>
          <a:endParaRPr lang="en-GB" sz="2000"/>
        </a:p>
      </dgm:t>
    </dgm:pt>
    <dgm:pt modelId="{EF2438B9-47AF-4248-B0B9-F86FF078587E}" type="pres">
      <dgm:prSet presAssocID="{6D7DFF10-CF2C-4D8F-9E96-99356F833161}" presName="root" presStyleCnt="0">
        <dgm:presLayoutVars>
          <dgm:dir/>
          <dgm:resizeHandles val="exact"/>
        </dgm:presLayoutVars>
      </dgm:prSet>
      <dgm:spPr/>
    </dgm:pt>
    <dgm:pt modelId="{6EEC9A18-F888-4416-A5B7-78BC4E89DA94}" type="pres">
      <dgm:prSet presAssocID="{4E54CE38-2191-4291-9D85-D84D8C5AEE9E}" presName="compNode" presStyleCnt="0"/>
      <dgm:spPr/>
    </dgm:pt>
    <dgm:pt modelId="{B775B36B-47D2-40B4-8571-107BC1709EC2}" type="pres">
      <dgm:prSet presAssocID="{4E54CE38-2191-4291-9D85-D84D8C5AEE9E}" presName="iconRect" presStyleLbl="node1" presStyleIdx="0" presStyleCnt="8" custLinFactNeighborX="-3233" custLinFactNeighborY="-5898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mart Phone"/>
        </a:ext>
      </dgm:extLst>
    </dgm:pt>
    <dgm:pt modelId="{14D47B2C-AB65-445C-9524-D06CE18A2752}" type="pres">
      <dgm:prSet presAssocID="{4E54CE38-2191-4291-9D85-D84D8C5AEE9E}" presName="spaceRect" presStyleCnt="0"/>
      <dgm:spPr/>
    </dgm:pt>
    <dgm:pt modelId="{3B87AD48-D7A7-4549-A1FD-B2787CB21DEC}" type="pres">
      <dgm:prSet presAssocID="{4E54CE38-2191-4291-9D85-D84D8C5AEE9E}" presName="textRect" presStyleLbl="revTx" presStyleIdx="0" presStyleCnt="8" custLinFactNeighborX="-647" custLinFactNeighborY="-24435">
        <dgm:presLayoutVars>
          <dgm:chMax val="1"/>
          <dgm:chPref val="1"/>
        </dgm:presLayoutVars>
      </dgm:prSet>
      <dgm:spPr/>
    </dgm:pt>
    <dgm:pt modelId="{E2434293-DB3E-414C-A32A-FFC0031ECC0D}" type="pres">
      <dgm:prSet presAssocID="{E8D6EDF8-AAC8-4AE3-BEC1-767EE4B31F10}" presName="sibTrans" presStyleCnt="0"/>
      <dgm:spPr/>
    </dgm:pt>
    <dgm:pt modelId="{B0244710-AAE2-4621-AF5D-5D6F5D04EA24}" type="pres">
      <dgm:prSet presAssocID="{EF0CD1D2-7656-4F3E-9BFA-51505F5B0356}" presName="compNode" presStyleCnt="0"/>
      <dgm:spPr/>
    </dgm:pt>
    <dgm:pt modelId="{0A344561-2214-4739-9E75-C3F53166B8A1}" type="pres">
      <dgm:prSet presAssocID="{EF0CD1D2-7656-4F3E-9BFA-51505F5B0356}" presName="iconRect" presStyleLbl="node1" presStyleIdx="1" presStyleCnt="8" custLinFactNeighborX="-5240" custLinFactNeighborY="-6042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hecklist"/>
        </a:ext>
      </dgm:extLst>
    </dgm:pt>
    <dgm:pt modelId="{5F41C4C5-B4D9-4FC1-BD58-F1B27FBC5FEC}" type="pres">
      <dgm:prSet presAssocID="{EF0CD1D2-7656-4F3E-9BFA-51505F5B0356}" presName="spaceRect" presStyleCnt="0"/>
      <dgm:spPr/>
    </dgm:pt>
    <dgm:pt modelId="{2FECC32A-FB5E-4DBB-869A-6CC3ECAF0C1C}" type="pres">
      <dgm:prSet presAssocID="{EF0CD1D2-7656-4F3E-9BFA-51505F5B0356}" presName="textRect" presStyleLbl="revTx" presStyleIdx="1" presStyleCnt="8" custLinFactNeighborX="-2358" custLinFactNeighborY="-26559">
        <dgm:presLayoutVars>
          <dgm:chMax val="1"/>
          <dgm:chPref val="1"/>
        </dgm:presLayoutVars>
      </dgm:prSet>
      <dgm:spPr/>
    </dgm:pt>
    <dgm:pt modelId="{FA3C7B23-62BD-4792-BBAF-157B7144E7A0}" type="pres">
      <dgm:prSet presAssocID="{373EF277-353E-4972-828B-12D05CAA1854}" presName="sibTrans" presStyleCnt="0"/>
      <dgm:spPr/>
    </dgm:pt>
    <dgm:pt modelId="{0B758419-FCBD-4529-9A8F-8479A570D7B1}" type="pres">
      <dgm:prSet presAssocID="{90D3A3B5-EBF2-4C9D-9222-2B1DC63CD3FD}" presName="compNode" presStyleCnt="0"/>
      <dgm:spPr/>
    </dgm:pt>
    <dgm:pt modelId="{08B9F790-01CF-4CC7-8FC3-76854F1C5C6B}" type="pres">
      <dgm:prSet presAssocID="{90D3A3B5-EBF2-4C9D-9222-2B1DC63CD3FD}" presName="iconRect" presStyleLbl="node1" presStyleIdx="2" presStyleCnt="8" custLinFactNeighborX="-5754" custLinFactNeighborY="-66177"/>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Family with boy"/>
        </a:ext>
      </dgm:extLst>
    </dgm:pt>
    <dgm:pt modelId="{B54011AE-EA9B-4080-92EF-A6BAD1D94D65}" type="pres">
      <dgm:prSet presAssocID="{90D3A3B5-EBF2-4C9D-9222-2B1DC63CD3FD}" presName="spaceRect" presStyleCnt="0"/>
      <dgm:spPr/>
    </dgm:pt>
    <dgm:pt modelId="{770AAF07-847A-4E1F-A1A8-E84C7E362300}" type="pres">
      <dgm:prSet presAssocID="{90D3A3B5-EBF2-4C9D-9222-2B1DC63CD3FD}" presName="textRect" presStyleLbl="revTx" presStyleIdx="2" presStyleCnt="8" custLinFactNeighborY="-31871">
        <dgm:presLayoutVars>
          <dgm:chMax val="1"/>
          <dgm:chPref val="1"/>
        </dgm:presLayoutVars>
      </dgm:prSet>
      <dgm:spPr/>
    </dgm:pt>
    <dgm:pt modelId="{EE3CD9DA-CBF0-4725-91EE-312A2947C85D}" type="pres">
      <dgm:prSet presAssocID="{93224F8B-B1CA-4C3C-B5CD-3FB604355514}" presName="sibTrans" presStyleCnt="0"/>
      <dgm:spPr/>
    </dgm:pt>
    <dgm:pt modelId="{5E22650C-B1D6-40C0-A5E7-370BEB7F8F09}" type="pres">
      <dgm:prSet presAssocID="{C64C81B9-09DE-4BFC-8B50-9DD071C298A4}" presName="compNode" presStyleCnt="0"/>
      <dgm:spPr/>
    </dgm:pt>
    <dgm:pt modelId="{5DCAB6AA-5061-4DC2-945C-7E9FF11F95F8}" type="pres">
      <dgm:prSet presAssocID="{C64C81B9-09DE-4BFC-8B50-9DD071C298A4}" presName="iconRect" presStyleLbl="node1" presStyleIdx="3" presStyleCnt="8" custLinFactNeighborX="-1439" custLinFactNeighborY="-56107"/>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Stopwatch"/>
        </a:ext>
      </dgm:extLst>
    </dgm:pt>
    <dgm:pt modelId="{D7A18D8A-194D-483D-B130-1CAC31800920}" type="pres">
      <dgm:prSet presAssocID="{C64C81B9-09DE-4BFC-8B50-9DD071C298A4}" presName="spaceRect" presStyleCnt="0"/>
      <dgm:spPr/>
    </dgm:pt>
    <dgm:pt modelId="{E8D69AF5-8572-4005-9254-18890B86B45F}" type="pres">
      <dgm:prSet presAssocID="{C64C81B9-09DE-4BFC-8B50-9DD071C298A4}" presName="textRect" presStyleLbl="revTx" presStyleIdx="3" presStyleCnt="8" custLinFactNeighborX="647" custLinFactNeighborY="-29746">
        <dgm:presLayoutVars>
          <dgm:chMax val="1"/>
          <dgm:chPref val="1"/>
        </dgm:presLayoutVars>
      </dgm:prSet>
      <dgm:spPr/>
    </dgm:pt>
    <dgm:pt modelId="{0816DFCC-631B-4106-88E4-FE0ECC86D942}" type="pres">
      <dgm:prSet presAssocID="{F8A87147-9438-42BE-A337-04D797121280}" presName="sibTrans" presStyleCnt="0"/>
      <dgm:spPr/>
    </dgm:pt>
    <dgm:pt modelId="{B7BFCC8A-DE26-4FF0-85D4-5709E4F3D60A}" type="pres">
      <dgm:prSet presAssocID="{068A7413-942C-4794-8E23-2AA22C22EFE7}" presName="compNode" presStyleCnt="0"/>
      <dgm:spPr/>
    </dgm:pt>
    <dgm:pt modelId="{9FF3DBEB-27F2-4486-8902-FC5449EA35AF}" type="pres">
      <dgm:prSet presAssocID="{068A7413-942C-4794-8E23-2AA22C22EFE7}" presName="iconRect" presStyleLbl="node1" presStyleIdx="4" presStyleCnt="8" custLinFactY="6459" custLinFactNeighborX="-18702" custLinFactNeighborY="100000"/>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Adhesive Bandage"/>
        </a:ext>
      </dgm:extLst>
    </dgm:pt>
    <dgm:pt modelId="{26A856B5-215A-4B37-82F2-F264CF6373FF}" type="pres">
      <dgm:prSet presAssocID="{068A7413-942C-4794-8E23-2AA22C22EFE7}" presName="spaceRect" presStyleCnt="0"/>
      <dgm:spPr/>
    </dgm:pt>
    <dgm:pt modelId="{52D79BAC-057E-43FB-BE41-1A6A4E632CBC}" type="pres">
      <dgm:prSet presAssocID="{068A7413-942C-4794-8E23-2AA22C22EFE7}" presName="textRect" presStyleLbl="revTx" presStyleIdx="4" presStyleCnt="8" custScaleX="81897" custLinFactNeighborX="-2590" custLinFactNeighborY="56306">
        <dgm:presLayoutVars>
          <dgm:chMax val="1"/>
          <dgm:chPref val="1"/>
        </dgm:presLayoutVars>
      </dgm:prSet>
      <dgm:spPr/>
    </dgm:pt>
    <dgm:pt modelId="{D3C07018-A687-4324-AA60-6657DF9C8E7A}" type="pres">
      <dgm:prSet presAssocID="{759449BA-833A-4B00-AC75-A97D215BA61E}" presName="sibTrans" presStyleCnt="0"/>
      <dgm:spPr/>
    </dgm:pt>
    <dgm:pt modelId="{938335E9-56EC-4062-9B6E-0149455B10AE}" type="pres">
      <dgm:prSet presAssocID="{F384A58F-C366-4F4A-B355-45B294521360}" presName="compNode" presStyleCnt="0"/>
      <dgm:spPr/>
    </dgm:pt>
    <dgm:pt modelId="{E1B008B9-AB20-4694-9131-FC6C7908BC2D}" type="pres">
      <dgm:prSet presAssocID="{F384A58F-C366-4F4A-B355-45B294521360}" presName="iconRect" presStyleLbl="node1" presStyleIdx="5" presStyleCnt="8" custLinFactY="6458" custLinFactNeighborX="-5240" custLinFactNeighborY="100000"/>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Gravestone"/>
        </a:ext>
      </dgm:extLst>
    </dgm:pt>
    <dgm:pt modelId="{6447AB2F-DA24-4E42-90AC-89560C216EA2}" type="pres">
      <dgm:prSet presAssocID="{F384A58F-C366-4F4A-B355-45B294521360}" presName="spaceRect" presStyleCnt="0"/>
      <dgm:spPr/>
    </dgm:pt>
    <dgm:pt modelId="{8C357AD6-2C35-42EB-8293-49EC617EC8ED}" type="pres">
      <dgm:prSet presAssocID="{F384A58F-C366-4F4A-B355-45B294521360}" presName="textRect" presStyleLbl="revTx" presStyleIdx="5" presStyleCnt="8" custLinFactNeighborX="-2358" custLinFactNeighborY="71179">
        <dgm:presLayoutVars>
          <dgm:chMax val="1"/>
          <dgm:chPref val="1"/>
        </dgm:presLayoutVars>
      </dgm:prSet>
      <dgm:spPr/>
    </dgm:pt>
    <dgm:pt modelId="{D63D7900-19FD-4793-ACD6-24EBA84E13E1}" type="pres">
      <dgm:prSet presAssocID="{DEB43648-F768-4905-8AC7-81283FD0F0D2}" presName="sibTrans" presStyleCnt="0"/>
      <dgm:spPr/>
    </dgm:pt>
    <dgm:pt modelId="{8A2E2EA2-425A-4E5B-9BF2-ECB5FC8141AD}" type="pres">
      <dgm:prSet presAssocID="{0C0C7BD6-D180-4A95-AA7E-A4BD98DE17FC}" presName="compNode" presStyleCnt="0"/>
      <dgm:spPr/>
    </dgm:pt>
    <dgm:pt modelId="{CBD67D43-84D7-4B9E-B7B6-F5C73FD89649}" type="pres">
      <dgm:prSet presAssocID="{0C0C7BD6-D180-4A95-AA7E-A4BD98DE17FC}" presName="iconRect" presStyleLbl="node1" presStyleIdx="6" presStyleCnt="8" custLinFactY="10774" custLinFactNeighborX="8631" custLinFactNeighborY="100000"/>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dgm:spPr>
      <dgm:extLst>
        <a:ext uri="{E40237B7-FDA0-4F09-8148-C483321AD2D9}">
          <dgm14:cNvPr xmlns:dgm14="http://schemas.microsoft.com/office/drawing/2010/diagram" id="0" name="" descr="Thought bubble"/>
        </a:ext>
      </dgm:extLst>
    </dgm:pt>
    <dgm:pt modelId="{24D9428E-5C53-45F9-8C84-8142F691E5AE}" type="pres">
      <dgm:prSet presAssocID="{0C0C7BD6-D180-4A95-AA7E-A4BD98DE17FC}" presName="spaceRect" presStyleCnt="0"/>
      <dgm:spPr/>
    </dgm:pt>
    <dgm:pt modelId="{2D462395-E763-43CA-9555-E33DFDFC4329}" type="pres">
      <dgm:prSet presAssocID="{0C0C7BD6-D180-4A95-AA7E-A4BD98DE17FC}" presName="textRect" presStyleLbl="revTx" presStyleIdx="6" presStyleCnt="8" custScaleX="76383" custLinFactNeighborX="1942" custLinFactNeighborY="57368">
        <dgm:presLayoutVars>
          <dgm:chMax val="1"/>
          <dgm:chPref val="1"/>
        </dgm:presLayoutVars>
      </dgm:prSet>
      <dgm:spPr/>
    </dgm:pt>
    <dgm:pt modelId="{118D1B7B-B308-45AA-8514-BF82C50B6DA9}" type="pres">
      <dgm:prSet presAssocID="{19BCC873-DEB9-4899-92D0-D9B0691982FE}" presName="sibTrans" presStyleCnt="0"/>
      <dgm:spPr/>
    </dgm:pt>
    <dgm:pt modelId="{10F47178-48FA-4C20-9472-846B919248FD}" type="pres">
      <dgm:prSet presAssocID="{0394399F-46DA-4DBA-9947-139B6C65D6E1}" presName="compNode" presStyleCnt="0"/>
      <dgm:spPr/>
    </dgm:pt>
    <dgm:pt modelId="{652FB5FA-8476-4058-A553-34206F1D64FC}" type="pres">
      <dgm:prSet presAssocID="{0394399F-46DA-4DBA-9947-139B6C65D6E1}" presName="iconRect" presStyleLbl="node1" presStyleIdx="7" presStyleCnt="8" custLinFactY="6459" custLinFactNeighborX="0" custLinFactNeighborY="100000"/>
      <dgm:spPr>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dgm:spPr>
      <dgm:extLst>
        <a:ext uri="{E40237B7-FDA0-4F09-8148-C483321AD2D9}">
          <dgm14:cNvPr xmlns:dgm14="http://schemas.microsoft.com/office/drawing/2010/diagram" id="0" name="" descr="User"/>
        </a:ext>
      </dgm:extLst>
    </dgm:pt>
    <dgm:pt modelId="{09931D20-598A-4DBF-B8A8-CEC3623241D8}" type="pres">
      <dgm:prSet presAssocID="{0394399F-46DA-4DBA-9947-139B6C65D6E1}" presName="spaceRect" presStyleCnt="0"/>
      <dgm:spPr/>
    </dgm:pt>
    <dgm:pt modelId="{7B7784AA-B426-4A5D-B166-905E3B373346}" type="pres">
      <dgm:prSet presAssocID="{0394399F-46DA-4DBA-9947-139B6C65D6E1}" presName="textRect" presStyleLbl="revTx" presStyleIdx="7" presStyleCnt="8" custLinFactNeighborY="46744">
        <dgm:presLayoutVars>
          <dgm:chMax val="1"/>
          <dgm:chPref val="1"/>
        </dgm:presLayoutVars>
      </dgm:prSet>
      <dgm:spPr/>
    </dgm:pt>
  </dgm:ptLst>
  <dgm:cxnLst>
    <dgm:cxn modelId="{9EA28709-9542-45EA-9B36-90B7D17247E5}" type="presOf" srcId="{068A7413-942C-4794-8E23-2AA22C22EFE7}" destId="{52D79BAC-057E-43FB-BE41-1A6A4E632CBC}" srcOrd="0" destOrd="0" presId="urn:microsoft.com/office/officeart/2018/2/layout/IconLabelList"/>
    <dgm:cxn modelId="{F604CD19-13F7-49FC-B9FA-E550C7C3E14F}" type="presOf" srcId="{90D3A3B5-EBF2-4C9D-9222-2B1DC63CD3FD}" destId="{770AAF07-847A-4E1F-A1A8-E84C7E362300}" srcOrd="0" destOrd="0" presId="urn:microsoft.com/office/officeart/2018/2/layout/IconLabelList"/>
    <dgm:cxn modelId="{65FF2D39-263D-4AEC-83DA-35EEB1E8A72B}" type="presOf" srcId="{0C0C7BD6-D180-4A95-AA7E-A4BD98DE17FC}" destId="{2D462395-E763-43CA-9555-E33DFDFC4329}" srcOrd="0" destOrd="0" presId="urn:microsoft.com/office/officeart/2018/2/layout/IconLabelList"/>
    <dgm:cxn modelId="{FFDB9B72-504B-4A4C-815F-D507342B0EA2}" type="presOf" srcId="{6D7DFF10-CF2C-4D8F-9E96-99356F833161}" destId="{EF2438B9-47AF-4248-B0B9-F86FF078587E}" srcOrd="0" destOrd="0" presId="urn:microsoft.com/office/officeart/2018/2/layout/IconLabelList"/>
    <dgm:cxn modelId="{476D7054-4205-4797-AD8A-5B2629BD1A94}" type="presOf" srcId="{0394399F-46DA-4DBA-9947-139B6C65D6E1}" destId="{7B7784AA-B426-4A5D-B166-905E3B373346}" srcOrd="0" destOrd="0" presId="urn:microsoft.com/office/officeart/2018/2/layout/IconLabelList"/>
    <dgm:cxn modelId="{D31C8457-7E9B-4904-89C7-E8DC026FAA01}" type="presOf" srcId="{4E54CE38-2191-4291-9D85-D84D8C5AEE9E}" destId="{3B87AD48-D7A7-4549-A1FD-B2787CB21DEC}" srcOrd="0" destOrd="0" presId="urn:microsoft.com/office/officeart/2018/2/layout/IconLabelList"/>
    <dgm:cxn modelId="{164D385A-E0A4-4E48-A6FB-8BF58C0D8DE5}" srcId="{6D7DFF10-CF2C-4D8F-9E96-99356F833161}" destId="{F384A58F-C366-4F4A-B355-45B294521360}" srcOrd="5" destOrd="0" parTransId="{D56EBA26-5CEF-4155-86BA-64D0F2A96482}" sibTransId="{DEB43648-F768-4905-8AC7-81283FD0F0D2}"/>
    <dgm:cxn modelId="{DA3B6B7C-9097-47E1-88C1-3BFECFE26814}" type="presOf" srcId="{C64C81B9-09DE-4BFC-8B50-9DD071C298A4}" destId="{E8D69AF5-8572-4005-9254-18890B86B45F}" srcOrd="0" destOrd="0" presId="urn:microsoft.com/office/officeart/2018/2/layout/IconLabelList"/>
    <dgm:cxn modelId="{B4201280-8842-4D75-9A19-2ADE83B890EC}" srcId="{6D7DFF10-CF2C-4D8F-9E96-99356F833161}" destId="{C64C81B9-09DE-4BFC-8B50-9DD071C298A4}" srcOrd="3" destOrd="0" parTransId="{58E5E82E-10CC-4FD9-98BA-9476BF94FAA6}" sibTransId="{F8A87147-9438-42BE-A337-04D797121280}"/>
    <dgm:cxn modelId="{795BE893-1207-405F-814B-E04A720E70CC}" type="presOf" srcId="{F384A58F-C366-4F4A-B355-45B294521360}" destId="{8C357AD6-2C35-42EB-8293-49EC617EC8ED}" srcOrd="0" destOrd="0" presId="urn:microsoft.com/office/officeart/2018/2/layout/IconLabelList"/>
    <dgm:cxn modelId="{E7AB69A5-34E9-4973-BD03-755B50044566}" srcId="{6D7DFF10-CF2C-4D8F-9E96-99356F833161}" destId="{EF0CD1D2-7656-4F3E-9BFA-51505F5B0356}" srcOrd="1" destOrd="0" parTransId="{6E244DD3-2027-4B4F-B443-F0319D28FE43}" sibTransId="{373EF277-353E-4972-828B-12D05CAA1854}"/>
    <dgm:cxn modelId="{954D9DA7-9D80-4443-B475-AE172EDEC9E7}" srcId="{6D7DFF10-CF2C-4D8F-9E96-99356F833161}" destId="{0C0C7BD6-D180-4A95-AA7E-A4BD98DE17FC}" srcOrd="6" destOrd="0" parTransId="{44D9C3D6-6E0A-451A-8354-1DA117E0AB14}" sibTransId="{19BCC873-DEB9-4899-92D0-D9B0691982FE}"/>
    <dgm:cxn modelId="{1F0C5EB0-2C9B-45BC-B47E-33295C6492B6}" srcId="{6D7DFF10-CF2C-4D8F-9E96-99356F833161}" destId="{0394399F-46DA-4DBA-9947-139B6C65D6E1}" srcOrd="7" destOrd="0" parTransId="{4A05A991-F46D-4866-82FD-B8270CEF3196}" sibTransId="{69FF0C15-D012-458B-96FE-7C902F24B8AC}"/>
    <dgm:cxn modelId="{DD217EB4-E5D2-49B6-A5DF-748D8FDBA2F1}" srcId="{6D7DFF10-CF2C-4D8F-9E96-99356F833161}" destId="{4E54CE38-2191-4291-9D85-D84D8C5AEE9E}" srcOrd="0" destOrd="0" parTransId="{A5360ECB-2A70-4A1E-A705-F0C17A1FF8C9}" sibTransId="{E8D6EDF8-AAC8-4AE3-BEC1-767EE4B31F10}"/>
    <dgm:cxn modelId="{5BE058D1-92A1-47F8-AB3A-5E1E1853A005}" srcId="{6D7DFF10-CF2C-4D8F-9E96-99356F833161}" destId="{068A7413-942C-4794-8E23-2AA22C22EFE7}" srcOrd="4" destOrd="0" parTransId="{4E50A520-2D98-419C-88AF-CD99C83EDFC7}" sibTransId="{759449BA-833A-4B00-AC75-A97D215BA61E}"/>
    <dgm:cxn modelId="{5F03C4DE-256B-48B8-9243-778524C8C6BD}" srcId="{6D7DFF10-CF2C-4D8F-9E96-99356F833161}" destId="{90D3A3B5-EBF2-4C9D-9222-2B1DC63CD3FD}" srcOrd="2" destOrd="0" parTransId="{14E3CB5B-7DC2-4F4B-B358-A622BC63FAAB}" sibTransId="{93224F8B-B1CA-4C3C-B5CD-3FB604355514}"/>
    <dgm:cxn modelId="{14FE94F7-55F8-4FCB-9F35-753DD2D60E2A}" type="presOf" srcId="{EF0CD1D2-7656-4F3E-9BFA-51505F5B0356}" destId="{2FECC32A-FB5E-4DBB-869A-6CC3ECAF0C1C}" srcOrd="0" destOrd="0" presId="urn:microsoft.com/office/officeart/2018/2/layout/IconLabelList"/>
    <dgm:cxn modelId="{0C202733-43DE-4FC3-966F-22DF9D7BE66F}" type="presParOf" srcId="{EF2438B9-47AF-4248-B0B9-F86FF078587E}" destId="{6EEC9A18-F888-4416-A5B7-78BC4E89DA94}" srcOrd="0" destOrd="0" presId="urn:microsoft.com/office/officeart/2018/2/layout/IconLabelList"/>
    <dgm:cxn modelId="{77163080-9C68-4C90-8DE7-7FD5859283A8}" type="presParOf" srcId="{6EEC9A18-F888-4416-A5B7-78BC4E89DA94}" destId="{B775B36B-47D2-40B4-8571-107BC1709EC2}" srcOrd="0" destOrd="0" presId="urn:microsoft.com/office/officeart/2018/2/layout/IconLabelList"/>
    <dgm:cxn modelId="{D35BA3E7-DDD8-4E13-960E-6CB30CEE998C}" type="presParOf" srcId="{6EEC9A18-F888-4416-A5B7-78BC4E89DA94}" destId="{14D47B2C-AB65-445C-9524-D06CE18A2752}" srcOrd="1" destOrd="0" presId="urn:microsoft.com/office/officeart/2018/2/layout/IconLabelList"/>
    <dgm:cxn modelId="{6ABA79E1-E065-40A3-97F7-44989BB488C5}" type="presParOf" srcId="{6EEC9A18-F888-4416-A5B7-78BC4E89DA94}" destId="{3B87AD48-D7A7-4549-A1FD-B2787CB21DEC}" srcOrd="2" destOrd="0" presId="urn:microsoft.com/office/officeart/2018/2/layout/IconLabelList"/>
    <dgm:cxn modelId="{9819C0FB-0994-4C2C-A2AA-F0A8C3FB2DEA}" type="presParOf" srcId="{EF2438B9-47AF-4248-B0B9-F86FF078587E}" destId="{E2434293-DB3E-414C-A32A-FFC0031ECC0D}" srcOrd="1" destOrd="0" presId="urn:microsoft.com/office/officeart/2018/2/layout/IconLabelList"/>
    <dgm:cxn modelId="{5DFCC5C0-FCC1-4168-B71B-840240594158}" type="presParOf" srcId="{EF2438B9-47AF-4248-B0B9-F86FF078587E}" destId="{B0244710-AAE2-4621-AF5D-5D6F5D04EA24}" srcOrd="2" destOrd="0" presId="urn:microsoft.com/office/officeart/2018/2/layout/IconLabelList"/>
    <dgm:cxn modelId="{E4FADFDB-BA1E-49B2-8902-B66DEAB595EE}" type="presParOf" srcId="{B0244710-AAE2-4621-AF5D-5D6F5D04EA24}" destId="{0A344561-2214-4739-9E75-C3F53166B8A1}" srcOrd="0" destOrd="0" presId="urn:microsoft.com/office/officeart/2018/2/layout/IconLabelList"/>
    <dgm:cxn modelId="{2DB58181-AF80-45C4-B5CD-FE4AF3F82CAF}" type="presParOf" srcId="{B0244710-AAE2-4621-AF5D-5D6F5D04EA24}" destId="{5F41C4C5-B4D9-4FC1-BD58-F1B27FBC5FEC}" srcOrd="1" destOrd="0" presId="urn:microsoft.com/office/officeart/2018/2/layout/IconLabelList"/>
    <dgm:cxn modelId="{8A560A72-2F1C-487C-8D17-C5D2B7EFF711}" type="presParOf" srcId="{B0244710-AAE2-4621-AF5D-5D6F5D04EA24}" destId="{2FECC32A-FB5E-4DBB-869A-6CC3ECAF0C1C}" srcOrd="2" destOrd="0" presId="urn:microsoft.com/office/officeart/2018/2/layout/IconLabelList"/>
    <dgm:cxn modelId="{5B282A7E-DA1B-4896-AC0A-A2CF5F19B69F}" type="presParOf" srcId="{EF2438B9-47AF-4248-B0B9-F86FF078587E}" destId="{FA3C7B23-62BD-4792-BBAF-157B7144E7A0}" srcOrd="3" destOrd="0" presId="urn:microsoft.com/office/officeart/2018/2/layout/IconLabelList"/>
    <dgm:cxn modelId="{6F6DAD2D-DAED-4203-9681-0F434F3A883A}" type="presParOf" srcId="{EF2438B9-47AF-4248-B0B9-F86FF078587E}" destId="{0B758419-FCBD-4529-9A8F-8479A570D7B1}" srcOrd="4" destOrd="0" presId="urn:microsoft.com/office/officeart/2018/2/layout/IconLabelList"/>
    <dgm:cxn modelId="{8EDC40E0-038D-460C-9295-AEC477DF7C6B}" type="presParOf" srcId="{0B758419-FCBD-4529-9A8F-8479A570D7B1}" destId="{08B9F790-01CF-4CC7-8FC3-76854F1C5C6B}" srcOrd="0" destOrd="0" presId="urn:microsoft.com/office/officeart/2018/2/layout/IconLabelList"/>
    <dgm:cxn modelId="{2B127438-881E-4D0C-BDC7-D32758EB686E}" type="presParOf" srcId="{0B758419-FCBD-4529-9A8F-8479A570D7B1}" destId="{B54011AE-EA9B-4080-92EF-A6BAD1D94D65}" srcOrd="1" destOrd="0" presId="urn:microsoft.com/office/officeart/2018/2/layout/IconLabelList"/>
    <dgm:cxn modelId="{309E1930-BD3F-4A37-B0F7-743240DE782E}" type="presParOf" srcId="{0B758419-FCBD-4529-9A8F-8479A570D7B1}" destId="{770AAF07-847A-4E1F-A1A8-E84C7E362300}" srcOrd="2" destOrd="0" presId="urn:microsoft.com/office/officeart/2018/2/layout/IconLabelList"/>
    <dgm:cxn modelId="{57B76055-A89E-44F6-A99A-8A9637C71D4C}" type="presParOf" srcId="{EF2438B9-47AF-4248-B0B9-F86FF078587E}" destId="{EE3CD9DA-CBF0-4725-91EE-312A2947C85D}" srcOrd="5" destOrd="0" presId="urn:microsoft.com/office/officeart/2018/2/layout/IconLabelList"/>
    <dgm:cxn modelId="{B711D561-4704-4843-81C5-2C21395AAFFF}" type="presParOf" srcId="{EF2438B9-47AF-4248-B0B9-F86FF078587E}" destId="{5E22650C-B1D6-40C0-A5E7-370BEB7F8F09}" srcOrd="6" destOrd="0" presId="urn:microsoft.com/office/officeart/2018/2/layout/IconLabelList"/>
    <dgm:cxn modelId="{AD7D7E95-D60A-429E-BD6D-2A1F8AC69157}" type="presParOf" srcId="{5E22650C-B1D6-40C0-A5E7-370BEB7F8F09}" destId="{5DCAB6AA-5061-4DC2-945C-7E9FF11F95F8}" srcOrd="0" destOrd="0" presId="urn:microsoft.com/office/officeart/2018/2/layout/IconLabelList"/>
    <dgm:cxn modelId="{D294B0CE-0B15-4CA9-83A8-029E1D94C6D3}" type="presParOf" srcId="{5E22650C-B1D6-40C0-A5E7-370BEB7F8F09}" destId="{D7A18D8A-194D-483D-B130-1CAC31800920}" srcOrd="1" destOrd="0" presId="urn:microsoft.com/office/officeart/2018/2/layout/IconLabelList"/>
    <dgm:cxn modelId="{C6E29490-D712-49B2-A4CB-FF17D5E62F42}" type="presParOf" srcId="{5E22650C-B1D6-40C0-A5E7-370BEB7F8F09}" destId="{E8D69AF5-8572-4005-9254-18890B86B45F}" srcOrd="2" destOrd="0" presId="urn:microsoft.com/office/officeart/2018/2/layout/IconLabelList"/>
    <dgm:cxn modelId="{BEA17994-7075-4479-A5B9-C771EE153500}" type="presParOf" srcId="{EF2438B9-47AF-4248-B0B9-F86FF078587E}" destId="{0816DFCC-631B-4106-88E4-FE0ECC86D942}" srcOrd="7" destOrd="0" presId="urn:microsoft.com/office/officeart/2018/2/layout/IconLabelList"/>
    <dgm:cxn modelId="{4D6081C6-481E-4FB1-87E8-C6C5BD773F95}" type="presParOf" srcId="{EF2438B9-47AF-4248-B0B9-F86FF078587E}" destId="{B7BFCC8A-DE26-4FF0-85D4-5709E4F3D60A}" srcOrd="8" destOrd="0" presId="urn:microsoft.com/office/officeart/2018/2/layout/IconLabelList"/>
    <dgm:cxn modelId="{36F8ABBB-DC62-47D4-88D7-6343264A3629}" type="presParOf" srcId="{B7BFCC8A-DE26-4FF0-85D4-5709E4F3D60A}" destId="{9FF3DBEB-27F2-4486-8902-FC5449EA35AF}" srcOrd="0" destOrd="0" presId="urn:microsoft.com/office/officeart/2018/2/layout/IconLabelList"/>
    <dgm:cxn modelId="{09AD4603-203A-4257-8579-09D9C7E65482}" type="presParOf" srcId="{B7BFCC8A-DE26-4FF0-85D4-5709E4F3D60A}" destId="{26A856B5-215A-4B37-82F2-F264CF6373FF}" srcOrd="1" destOrd="0" presId="urn:microsoft.com/office/officeart/2018/2/layout/IconLabelList"/>
    <dgm:cxn modelId="{A8C2F0E7-9970-4E51-AB01-4AADAC39AC2F}" type="presParOf" srcId="{B7BFCC8A-DE26-4FF0-85D4-5709E4F3D60A}" destId="{52D79BAC-057E-43FB-BE41-1A6A4E632CBC}" srcOrd="2" destOrd="0" presId="urn:microsoft.com/office/officeart/2018/2/layout/IconLabelList"/>
    <dgm:cxn modelId="{9AD6C328-A3A7-4562-A849-09ECF2C19BF4}" type="presParOf" srcId="{EF2438B9-47AF-4248-B0B9-F86FF078587E}" destId="{D3C07018-A687-4324-AA60-6657DF9C8E7A}" srcOrd="9" destOrd="0" presId="urn:microsoft.com/office/officeart/2018/2/layout/IconLabelList"/>
    <dgm:cxn modelId="{75B98779-EDA8-4096-8C5B-E9435727C304}" type="presParOf" srcId="{EF2438B9-47AF-4248-B0B9-F86FF078587E}" destId="{938335E9-56EC-4062-9B6E-0149455B10AE}" srcOrd="10" destOrd="0" presId="urn:microsoft.com/office/officeart/2018/2/layout/IconLabelList"/>
    <dgm:cxn modelId="{D8D85D00-6A1B-49FD-9502-4D663E34C9E4}" type="presParOf" srcId="{938335E9-56EC-4062-9B6E-0149455B10AE}" destId="{E1B008B9-AB20-4694-9131-FC6C7908BC2D}" srcOrd="0" destOrd="0" presId="urn:microsoft.com/office/officeart/2018/2/layout/IconLabelList"/>
    <dgm:cxn modelId="{9E535696-3E4A-4A0E-B8C8-607F30F80242}" type="presParOf" srcId="{938335E9-56EC-4062-9B6E-0149455B10AE}" destId="{6447AB2F-DA24-4E42-90AC-89560C216EA2}" srcOrd="1" destOrd="0" presId="urn:microsoft.com/office/officeart/2018/2/layout/IconLabelList"/>
    <dgm:cxn modelId="{D7617765-DD6B-481F-B519-C4C2FDA4F110}" type="presParOf" srcId="{938335E9-56EC-4062-9B6E-0149455B10AE}" destId="{8C357AD6-2C35-42EB-8293-49EC617EC8ED}" srcOrd="2" destOrd="0" presId="urn:microsoft.com/office/officeart/2018/2/layout/IconLabelList"/>
    <dgm:cxn modelId="{760C9D83-1593-45A9-978A-55AED944DCBC}" type="presParOf" srcId="{EF2438B9-47AF-4248-B0B9-F86FF078587E}" destId="{D63D7900-19FD-4793-ACD6-24EBA84E13E1}" srcOrd="11" destOrd="0" presId="urn:microsoft.com/office/officeart/2018/2/layout/IconLabelList"/>
    <dgm:cxn modelId="{D12FA438-8ECF-455F-AD96-FAA207F074F5}" type="presParOf" srcId="{EF2438B9-47AF-4248-B0B9-F86FF078587E}" destId="{8A2E2EA2-425A-4E5B-9BF2-ECB5FC8141AD}" srcOrd="12" destOrd="0" presId="urn:microsoft.com/office/officeart/2018/2/layout/IconLabelList"/>
    <dgm:cxn modelId="{6C06F388-1023-402F-8E29-2061D8B3E4E5}" type="presParOf" srcId="{8A2E2EA2-425A-4E5B-9BF2-ECB5FC8141AD}" destId="{CBD67D43-84D7-4B9E-B7B6-F5C73FD89649}" srcOrd="0" destOrd="0" presId="urn:microsoft.com/office/officeart/2018/2/layout/IconLabelList"/>
    <dgm:cxn modelId="{5F83BCFD-122D-456B-960D-904A6B79DCED}" type="presParOf" srcId="{8A2E2EA2-425A-4E5B-9BF2-ECB5FC8141AD}" destId="{24D9428E-5C53-45F9-8C84-8142F691E5AE}" srcOrd="1" destOrd="0" presId="urn:microsoft.com/office/officeart/2018/2/layout/IconLabelList"/>
    <dgm:cxn modelId="{B81D64CD-6DFC-455E-9838-1A972C6B3C2C}" type="presParOf" srcId="{8A2E2EA2-425A-4E5B-9BF2-ECB5FC8141AD}" destId="{2D462395-E763-43CA-9555-E33DFDFC4329}" srcOrd="2" destOrd="0" presId="urn:microsoft.com/office/officeart/2018/2/layout/IconLabelList"/>
    <dgm:cxn modelId="{E906AA60-A577-482F-9F02-D661645CC0A6}" type="presParOf" srcId="{EF2438B9-47AF-4248-B0B9-F86FF078587E}" destId="{118D1B7B-B308-45AA-8514-BF82C50B6DA9}" srcOrd="13" destOrd="0" presId="urn:microsoft.com/office/officeart/2018/2/layout/IconLabelList"/>
    <dgm:cxn modelId="{B45D2D8A-876E-4892-8FF2-E8BA50D852C9}" type="presParOf" srcId="{EF2438B9-47AF-4248-B0B9-F86FF078587E}" destId="{10F47178-48FA-4C20-9472-846B919248FD}" srcOrd="14" destOrd="0" presId="urn:microsoft.com/office/officeart/2018/2/layout/IconLabelList"/>
    <dgm:cxn modelId="{06733E65-B195-4C51-8015-6DA0800C015E}" type="presParOf" srcId="{10F47178-48FA-4C20-9472-846B919248FD}" destId="{652FB5FA-8476-4058-A553-34206F1D64FC}" srcOrd="0" destOrd="0" presId="urn:microsoft.com/office/officeart/2018/2/layout/IconLabelList"/>
    <dgm:cxn modelId="{D43EE450-FF79-45C3-84B5-5CF9D086613D}" type="presParOf" srcId="{10F47178-48FA-4C20-9472-846B919248FD}" destId="{09931D20-598A-4DBF-B8A8-CEC3623241D8}" srcOrd="1" destOrd="0" presId="urn:microsoft.com/office/officeart/2018/2/layout/IconLabelList"/>
    <dgm:cxn modelId="{CF8FFC08-1B6A-4B77-96CB-EEFF474E3F3E}" type="presParOf" srcId="{10F47178-48FA-4C20-9472-846B919248FD}" destId="{7B7784AA-B426-4A5D-B166-905E3B373346}"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75B36B-47D2-40B4-8571-107BC1709EC2}">
      <dsp:nvSpPr>
        <dsp:cNvPr id="0" name=""/>
        <dsp:cNvSpPr/>
      </dsp:nvSpPr>
      <dsp:spPr>
        <a:xfrm>
          <a:off x="406866" y="242848"/>
          <a:ext cx="698466" cy="69846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87AD48-D7A7-4549-A1FD-B2787CB21DEC}">
      <dsp:nvSpPr>
        <dsp:cNvPr id="0" name=""/>
        <dsp:cNvSpPr/>
      </dsp:nvSpPr>
      <dsp:spPr>
        <a:xfrm>
          <a:off x="0" y="1464389"/>
          <a:ext cx="1552148" cy="873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GB" sz="1400" b="0" kern="1200" dirty="0">
              <a:latin typeface="Microsoft Sans Serif" panose="020B0604020202020204" pitchFamily="34" charset="0"/>
              <a:ea typeface="Microsoft Sans Serif" panose="020B0604020202020204" pitchFamily="34" charset="0"/>
              <a:cs typeface="Microsoft Sans Serif" panose="020B0604020202020204" pitchFamily="34" charset="0"/>
            </a:rPr>
            <a:t>The child/young person has access to things that they can use to end their life.</a:t>
          </a:r>
          <a:endParaRPr lang="en-US" sz="1400" b="0" kern="1200" dirty="0">
            <a:latin typeface="Microsoft Sans Serif" panose="020B0604020202020204" pitchFamily="34" charset="0"/>
            <a:ea typeface="Microsoft Sans Serif" panose="020B0604020202020204" pitchFamily="34" charset="0"/>
            <a:cs typeface="Microsoft Sans Serif" panose="020B0604020202020204" pitchFamily="34" charset="0"/>
          </a:endParaRPr>
        </a:p>
      </dsp:txBody>
      <dsp:txXfrm>
        <a:off x="0" y="1464389"/>
        <a:ext cx="1552148" cy="873083"/>
      </dsp:txXfrm>
    </dsp:sp>
    <dsp:sp modelId="{0A344561-2214-4739-9E75-C3F53166B8A1}">
      <dsp:nvSpPr>
        <dsp:cNvPr id="0" name=""/>
        <dsp:cNvSpPr/>
      </dsp:nvSpPr>
      <dsp:spPr>
        <a:xfrm>
          <a:off x="2216622" y="232797"/>
          <a:ext cx="698466" cy="69846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ECC32A-FB5E-4DBB-869A-6CC3ECAF0C1C}">
      <dsp:nvSpPr>
        <dsp:cNvPr id="0" name=""/>
        <dsp:cNvSpPr/>
      </dsp:nvSpPr>
      <dsp:spPr>
        <a:xfrm>
          <a:off x="1789781" y="1445845"/>
          <a:ext cx="1552148" cy="873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b="0" kern="1200" dirty="0">
              <a:latin typeface="Microsoft Sans Serif" panose="020B0604020202020204" pitchFamily="34" charset="0"/>
              <a:ea typeface="Microsoft Sans Serif" panose="020B0604020202020204" pitchFamily="34" charset="0"/>
              <a:cs typeface="Microsoft Sans Serif" panose="020B0604020202020204" pitchFamily="34" charset="0"/>
            </a:rPr>
            <a:t>They have planned how they are going to do it.</a:t>
          </a:r>
        </a:p>
      </dsp:txBody>
      <dsp:txXfrm>
        <a:off x="1789781" y="1445845"/>
        <a:ext cx="1552148" cy="873083"/>
      </dsp:txXfrm>
    </dsp:sp>
    <dsp:sp modelId="{08B9F790-01CF-4CC7-8FC3-76854F1C5C6B}">
      <dsp:nvSpPr>
        <dsp:cNvPr id="0" name=""/>
        <dsp:cNvSpPr/>
      </dsp:nvSpPr>
      <dsp:spPr>
        <a:xfrm>
          <a:off x="4036807" y="192601"/>
          <a:ext cx="698466" cy="69846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0AAF07-847A-4E1F-A1A8-E84C7E362300}">
      <dsp:nvSpPr>
        <dsp:cNvPr id="0" name=""/>
        <dsp:cNvSpPr/>
      </dsp:nvSpPr>
      <dsp:spPr>
        <a:xfrm>
          <a:off x="3650155" y="1399467"/>
          <a:ext cx="1552148" cy="873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b="0" kern="1200" dirty="0">
              <a:latin typeface="Microsoft Sans Serif" panose="020B0604020202020204" pitchFamily="34" charset="0"/>
              <a:ea typeface="Microsoft Sans Serif" panose="020B0604020202020204" pitchFamily="34" charset="0"/>
              <a:cs typeface="Microsoft Sans Serif" panose="020B0604020202020204" pitchFamily="34" charset="0"/>
            </a:rPr>
            <a:t>They have been exposed to suicide or suicidal behaviour through family members or friends.</a:t>
          </a:r>
        </a:p>
      </dsp:txBody>
      <dsp:txXfrm>
        <a:off x="3650155" y="1399467"/>
        <a:ext cx="1552148" cy="873083"/>
      </dsp:txXfrm>
    </dsp:sp>
    <dsp:sp modelId="{5DCAB6AA-5061-4DC2-945C-7E9FF11F95F8}">
      <dsp:nvSpPr>
        <dsp:cNvPr id="0" name=""/>
        <dsp:cNvSpPr/>
      </dsp:nvSpPr>
      <dsp:spPr>
        <a:xfrm>
          <a:off x="5890720" y="262936"/>
          <a:ext cx="698466" cy="698466"/>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D69AF5-8572-4005-9254-18890B86B45F}">
      <dsp:nvSpPr>
        <dsp:cNvPr id="0" name=""/>
        <dsp:cNvSpPr/>
      </dsp:nvSpPr>
      <dsp:spPr>
        <a:xfrm>
          <a:off x="5476537" y="1418020"/>
          <a:ext cx="1552148" cy="873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b="0" kern="1200" dirty="0">
              <a:latin typeface="Microsoft Sans Serif" panose="020B0604020202020204" pitchFamily="34" charset="0"/>
              <a:ea typeface="Microsoft Sans Serif" panose="020B0604020202020204" pitchFamily="34" charset="0"/>
              <a:cs typeface="Microsoft Sans Serif" panose="020B0604020202020204" pitchFamily="34" charset="0"/>
            </a:rPr>
            <a:t>They tend to be impulsive.</a:t>
          </a:r>
        </a:p>
      </dsp:txBody>
      <dsp:txXfrm>
        <a:off x="5476537" y="1418020"/>
        <a:ext cx="1552148" cy="873083"/>
      </dsp:txXfrm>
    </dsp:sp>
    <dsp:sp modelId="{9FF3DBEB-27F2-4486-8902-FC5449EA35AF}">
      <dsp:nvSpPr>
        <dsp:cNvPr id="0" name=""/>
        <dsp:cNvSpPr/>
      </dsp:nvSpPr>
      <dsp:spPr>
        <a:xfrm>
          <a:off x="298820" y="3682428"/>
          <a:ext cx="698466" cy="69846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D79BAC-057E-43FB-BE41-1A6A4E632CBC}">
      <dsp:nvSpPr>
        <dsp:cNvPr id="0" name=""/>
        <dsp:cNvSpPr/>
      </dsp:nvSpPr>
      <dsp:spPr>
        <a:xfrm>
          <a:off x="102899" y="4453348"/>
          <a:ext cx="1271163" cy="873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b="0" kern="1200" dirty="0">
              <a:latin typeface="Microsoft Sans Serif" panose="020B0604020202020204" pitchFamily="34" charset="0"/>
              <a:ea typeface="Microsoft Sans Serif" panose="020B0604020202020204" pitchFamily="34" charset="0"/>
              <a:cs typeface="Microsoft Sans Serif" panose="020B0604020202020204" pitchFamily="34" charset="0"/>
            </a:rPr>
            <a:t>They can tolerate physical pain.</a:t>
          </a:r>
        </a:p>
      </dsp:txBody>
      <dsp:txXfrm>
        <a:off x="102899" y="4453348"/>
        <a:ext cx="1271163" cy="873083"/>
      </dsp:txXfrm>
    </dsp:sp>
    <dsp:sp modelId="{E1B008B9-AB20-4694-9131-FC6C7908BC2D}">
      <dsp:nvSpPr>
        <dsp:cNvPr id="0" name=""/>
        <dsp:cNvSpPr/>
      </dsp:nvSpPr>
      <dsp:spPr>
        <a:xfrm>
          <a:off x="2216622" y="3682421"/>
          <a:ext cx="698466" cy="698466"/>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357AD6-2C35-42EB-8293-49EC617EC8ED}">
      <dsp:nvSpPr>
        <dsp:cNvPr id="0" name=""/>
        <dsp:cNvSpPr/>
      </dsp:nvSpPr>
      <dsp:spPr>
        <a:xfrm>
          <a:off x="1789781" y="4583201"/>
          <a:ext cx="1552148" cy="873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b="0" kern="1200" dirty="0">
              <a:latin typeface="Microsoft Sans Serif" panose="020B0604020202020204" pitchFamily="34" charset="0"/>
              <a:ea typeface="Microsoft Sans Serif" panose="020B0604020202020204" pitchFamily="34" charset="0"/>
              <a:cs typeface="Microsoft Sans Serif" panose="020B0604020202020204" pitchFamily="34" charset="0"/>
            </a:rPr>
            <a:t>They are not afraid of death.</a:t>
          </a:r>
        </a:p>
      </dsp:txBody>
      <dsp:txXfrm>
        <a:off x="1789781" y="4583201"/>
        <a:ext cx="1552148" cy="873083"/>
      </dsp:txXfrm>
    </dsp:sp>
    <dsp:sp modelId="{CBD67D43-84D7-4B9E-B7B6-F5C73FD89649}">
      <dsp:nvSpPr>
        <dsp:cNvPr id="0" name=""/>
        <dsp:cNvSpPr/>
      </dsp:nvSpPr>
      <dsp:spPr>
        <a:xfrm>
          <a:off x="4137281" y="3712567"/>
          <a:ext cx="698466" cy="698466"/>
        </a:xfrm>
        <a:prstGeom prst="rect">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462395-E763-43CA-9555-E33DFDFC4329}">
      <dsp:nvSpPr>
        <dsp:cNvPr id="0" name=""/>
        <dsp:cNvSpPr/>
      </dsp:nvSpPr>
      <dsp:spPr>
        <a:xfrm>
          <a:off x="3863584" y="4462620"/>
          <a:ext cx="1185577" cy="873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b="0" kern="1200" dirty="0">
              <a:latin typeface="Microsoft Sans Serif" panose="020B0604020202020204" pitchFamily="34" charset="0"/>
              <a:ea typeface="Microsoft Sans Serif" panose="020B0604020202020204" pitchFamily="34" charset="0"/>
              <a:cs typeface="Microsoft Sans Serif" panose="020B0604020202020204" pitchFamily="34" charset="0"/>
            </a:rPr>
            <a:t>They can visualise death or dying.</a:t>
          </a:r>
        </a:p>
      </dsp:txBody>
      <dsp:txXfrm>
        <a:off x="3863584" y="4462620"/>
        <a:ext cx="1185577" cy="873083"/>
      </dsp:txXfrm>
    </dsp:sp>
    <dsp:sp modelId="{652FB5FA-8476-4058-A553-34206F1D64FC}">
      <dsp:nvSpPr>
        <dsp:cNvPr id="0" name=""/>
        <dsp:cNvSpPr/>
      </dsp:nvSpPr>
      <dsp:spPr>
        <a:xfrm>
          <a:off x="5900771" y="3682428"/>
          <a:ext cx="698466" cy="698466"/>
        </a:xfrm>
        <a:prstGeom prst="rect">
          <a:avLst/>
        </a:prstGeom>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7784AA-B426-4A5D-B166-905E3B373346}">
      <dsp:nvSpPr>
        <dsp:cNvPr id="0" name=""/>
        <dsp:cNvSpPr/>
      </dsp:nvSpPr>
      <dsp:spPr>
        <a:xfrm>
          <a:off x="5473930" y="4369864"/>
          <a:ext cx="1552148" cy="873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b="0" kern="1200" dirty="0">
              <a:latin typeface="Microsoft Sans Serif" panose="020B0604020202020204" pitchFamily="34" charset="0"/>
              <a:ea typeface="Microsoft Sans Serif" panose="020B0604020202020204" pitchFamily="34" charset="0"/>
              <a:cs typeface="Microsoft Sans Serif" panose="020B0604020202020204" pitchFamily="34" charset="0"/>
            </a:rPr>
            <a:t>They have previously attempted suicide or self harmed.</a:t>
          </a:r>
        </a:p>
      </dsp:txBody>
      <dsp:txXfrm>
        <a:off x="5473930" y="4369864"/>
        <a:ext cx="1552148" cy="873083"/>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970938" y="0"/>
            <a:ext cx="3037840" cy="466435"/>
          </a:xfrm>
          <a:prstGeom prst="rect">
            <a:avLst/>
          </a:prstGeom>
        </p:spPr>
        <p:txBody>
          <a:bodyPr vert="horz" lIns="91440" tIns="45720" rIns="91440" bIns="45720" rtlCol="0"/>
          <a:lstStyle>
            <a:lvl1pPr algn="r">
              <a:defRPr sz="1200"/>
            </a:lvl1pPr>
          </a:lstStyle>
          <a:p>
            <a:fld id="{F546D3D8-BA94-49A0-888A-8BA304FEEA5F}" type="datetimeFigureOut">
              <a:rPr lang="en-GB" smtClean="0"/>
              <a:t>05/09/2025</a:t>
            </a:fld>
            <a:endParaRPr lang="en-GB"/>
          </a:p>
        </p:txBody>
      </p:sp>
      <p:sp>
        <p:nvSpPr>
          <p:cNvPr id="4" name="Footer Placeholder 3"/>
          <p:cNvSpPr>
            <a:spLocks noGrp="1"/>
          </p:cNvSpPr>
          <p:nvPr>
            <p:ph type="ftr" sz="quarter" idx="2"/>
          </p:nvPr>
        </p:nvSpPr>
        <p:spPr>
          <a:xfrm>
            <a:off x="0" y="8829968"/>
            <a:ext cx="3037840" cy="46643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970938" y="8829968"/>
            <a:ext cx="3037840" cy="466434"/>
          </a:xfrm>
          <a:prstGeom prst="rect">
            <a:avLst/>
          </a:prstGeom>
        </p:spPr>
        <p:txBody>
          <a:bodyPr vert="horz" lIns="91440" tIns="45720" rIns="91440" bIns="45720" rtlCol="0" anchor="b"/>
          <a:lstStyle>
            <a:lvl1pPr algn="r">
              <a:defRPr sz="1200"/>
            </a:lvl1pPr>
          </a:lstStyle>
          <a:p>
            <a:fld id="{E9838C76-6D16-4BB9-81E7-127B45989CCA}" type="slidenum">
              <a:rPr lang="en-GB" smtClean="0"/>
              <a:t>‹#›</a:t>
            </a:fld>
            <a:endParaRPr lang="en-GB"/>
          </a:p>
        </p:txBody>
      </p:sp>
    </p:spTree>
    <p:extLst>
      <p:ext uri="{BB962C8B-B14F-4D97-AF65-F5344CB8AC3E}">
        <p14:creationId xmlns:p14="http://schemas.microsoft.com/office/powerpoint/2010/main" val="3300266786"/>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928" userDrawn="1">
          <p15:clr>
            <a:srgbClr val="F26B43"/>
          </p15:clr>
        </p15:guide>
        <p15:guide id="2" pos="2208"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604" cy="46534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970159" y="0"/>
            <a:ext cx="3038604" cy="465341"/>
          </a:xfrm>
          <a:prstGeom prst="rect">
            <a:avLst/>
          </a:prstGeom>
        </p:spPr>
        <p:txBody>
          <a:bodyPr vert="horz" lIns="91440" tIns="45720" rIns="91440" bIns="45720" rtlCol="0"/>
          <a:lstStyle>
            <a:lvl1pPr algn="r">
              <a:defRPr sz="1200"/>
            </a:lvl1pPr>
          </a:lstStyle>
          <a:p>
            <a:fld id="{904F16F2-7EFB-47EF-A524-9725EAD5EFA1}" type="datetimeFigureOut">
              <a:rPr lang="en-GB" smtClean="0"/>
              <a:t>05/09/2025</a:t>
            </a:fld>
            <a:endParaRPr lang="en-GB"/>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700713" y="4473512"/>
            <a:ext cx="5608975" cy="366028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831059"/>
            <a:ext cx="3038604" cy="46534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970159" y="8831059"/>
            <a:ext cx="3038604" cy="465341"/>
          </a:xfrm>
          <a:prstGeom prst="rect">
            <a:avLst/>
          </a:prstGeom>
        </p:spPr>
        <p:txBody>
          <a:bodyPr vert="horz" lIns="91440" tIns="45720" rIns="91440" bIns="45720" rtlCol="0" anchor="b"/>
          <a:lstStyle>
            <a:lvl1pPr algn="r">
              <a:defRPr sz="1200"/>
            </a:lvl1pPr>
          </a:lstStyle>
          <a:p>
            <a:fld id="{3B2874E5-799A-44D8-B8B0-9E2F5D009E59}" type="slidenum">
              <a:rPr lang="en-GB" smtClean="0"/>
              <a:t>‹#›</a:t>
            </a:fld>
            <a:endParaRPr lang="en-GB"/>
          </a:p>
        </p:txBody>
      </p:sp>
    </p:spTree>
    <p:extLst>
      <p:ext uri="{BB962C8B-B14F-4D97-AF65-F5344CB8AC3E}">
        <p14:creationId xmlns:p14="http://schemas.microsoft.com/office/powerpoint/2010/main" val="2441576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ur03.safelinks.protection.outlook.com/?url=https%3A%2F%2Fserioussuicideaware.co.uk%2Ffree-resources%2F&amp;data=04%7C01%7CTonyN%40mya.org.uk%7Cb0bf6fab49994cb0d59508da0c2a87d0%7Ccca54b341ecc4bb9b6cc75a749928f04%7C0%7C0%7C637835674048599667%7CUnknown%7CTWFpbGZsb3d8eyJWIjoiMC4wLjAwMDAiLCJQIjoiV2luMzIiLCJBTiI6Ik1haWwiLCJXVCI6Mn0%3D%7C3000&amp;sdata=L3A2XReOKrXBZU5rLBZXgyues7%2F%2FgzgfjgKnG%2BiG5W8%3D&amp;reserved=0"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eur03.safelinks.protection.outlook.com/?url=https%3A%2F%2Fwww.liverpoolcamhs.com%2Fresources%2Fadverse-childhood-conditions-ace%2F%3Fmsclkid%3D4c741e10aa0611ec929b48faa4ba5f3e&amp;data=04%7C01%7CTonyN%40mya.org.uk%7C1e2bdbf968964efb8a6e08da0c2a5553%7Ccca54b341ecc4bb9b6cc75a749928f04%7C0%7C0%7C637835673198174909%7CUnknown%7CTWFpbGZsb3d8eyJWIjoiMC4wLjAwMDAiLCJQIjoiV2luMzIiLCJBTiI6Ik1haWwiLCJXVCI6Mn0%3D%7C3000&amp;sdata=Kuc7aDiZ8OXOo15jFEFSOenvqU9H0giECS%2BrOmQD0cE%3D&amp;reserved=0"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harmless.nhs.uk/info/suicide/"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Give a trigger warning before we go into the training. Explain we want this to be a safe space. There as a group we need to complete a group agreement – make sure this covers what will happen if a delegates gets upset, leaves the room etc. What type of environment do we want to create here?</a:t>
            </a:r>
          </a:p>
          <a:p>
            <a:endParaRPr lang="en-GB" dirty="0"/>
          </a:p>
          <a:p>
            <a:r>
              <a:rPr lang="en-GB" dirty="0"/>
              <a:t>When delegates to the virtual room and give them a few mins to get a drink, and remind them if they haven’t filled out their safety plan to do so now. </a:t>
            </a:r>
          </a:p>
          <a:p>
            <a:endParaRPr lang="en-GB" dirty="0"/>
          </a:p>
        </p:txBody>
      </p:sp>
      <p:sp>
        <p:nvSpPr>
          <p:cNvPr id="4" name="Slide Number Placeholder 3"/>
          <p:cNvSpPr>
            <a:spLocks noGrp="1"/>
          </p:cNvSpPr>
          <p:nvPr>
            <p:ph type="sldNum" sz="quarter" idx="5"/>
          </p:nvPr>
        </p:nvSpPr>
        <p:spPr/>
        <p:txBody>
          <a:bodyPr/>
          <a:lstStyle/>
          <a:p>
            <a:fld id="{3B2874E5-799A-44D8-B8B0-9E2F5D009E59}" type="slidenum">
              <a:rPr lang="en-GB" smtClean="0"/>
              <a:t>1</a:t>
            </a:fld>
            <a:endParaRPr lang="en-GB"/>
          </a:p>
        </p:txBody>
      </p:sp>
    </p:spTree>
    <p:extLst>
      <p:ext uri="{BB962C8B-B14F-4D97-AF65-F5344CB8AC3E}">
        <p14:creationId xmlns:p14="http://schemas.microsoft.com/office/powerpoint/2010/main" val="822590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90B5C-C442-CB9C-768B-178BD7EFED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62D43E-2388-3E44-8E57-5FB692D668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3620E8-2ADA-232A-73A6-29F838D3B256}"/>
              </a:ext>
            </a:extLst>
          </p:cNvPr>
          <p:cNvSpPr>
            <a:spLocks noGrp="1"/>
          </p:cNvSpPr>
          <p:nvPr>
            <p:ph type="body" idx="1"/>
          </p:nvPr>
        </p:nvSpPr>
        <p:spPr/>
        <p:txBody>
          <a:bodyPr/>
          <a:lstStyle/>
          <a:p>
            <a:r>
              <a:rPr lang="en-GB" dirty="0"/>
              <a:t>Suicide: There must be enough evidence for the coroner to be able to make the decision that it was classed as death by suicide. Quite often with CYP lots of cases are not reported by suicide. Often classed as ‘’death by misadventure’/ i.e. if on drugs or consumed alcohol. Liverpool has a great coroner Andrew </a:t>
            </a:r>
            <a:r>
              <a:rPr lang="en-GB" dirty="0" err="1"/>
              <a:t>Rubello</a:t>
            </a:r>
            <a:r>
              <a:rPr lang="en-GB" dirty="0"/>
              <a:t>. Talk about the ‘’commit’’ and complete here with regards to the laws and history around suicide. Burials on church grounds we not allowed due to breaking the law. </a:t>
            </a:r>
          </a:p>
          <a:p>
            <a:endParaRPr lang="en-GB" dirty="0"/>
          </a:p>
          <a:p>
            <a:r>
              <a:rPr lang="en-GB" dirty="0"/>
              <a:t>Self harm: Doesn’t mean that if someone self harms that it will lead to suicide, however those who have died by suicide have a history of self harming. </a:t>
            </a:r>
          </a:p>
          <a:p>
            <a:endParaRPr lang="en-GB" dirty="0"/>
          </a:p>
        </p:txBody>
      </p:sp>
      <p:sp>
        <p:nvSpPr>
          <p:cNvPr id="4" name="Slide Number Placeholder 3">
            <a:extLst>
              <a:ext uri="{FF2B5EF4-FFF2-40B4-BE49-F238E27FC236}">
                <a16:creationId xmlns:a16="http://schemas.microsoft.com/office/drawing/2014/main" id="{DB95FAF0-2987-BB13-DD99-3E8390FDB595}"/>
              </a:ext>
            </a:extLst>
          </p:cNvPr>
          <p:cNvSpPr>
            <a:spLocks noGrp="1"/>
          </p:cNvSpPr>
          <p:nvPr>
            <p:ph type="sldNum" sz="quarter" idx="5"/>
          </p:nvPr>
        </p:nvSpPr>
        <p:spPr/>
        <p:txBody>
          <a:bodyPr/>
          <a:lstStyle/>
          <a:p>
            <a:fld id="{3B2874E5-799A-44D8-B8B0-9E2F5D009E59}" type="slidenum">
              <a:rPr lang="en-GB" smtClean="0"/>
              <a:t>10</a:t>
            </a:fld>
            <a:endParaRPr lang="en-GB"/>
          </a:p>
        </p:txBody>
      </p:sp>
    </p:spTree>
    <p:extLst>
      <p:ext uri="{BB962C8B-B14F-4D97-AF65-F5344CB8AC3E}">
        <p14:creationId xmlns:p14="http://schemas.microsoft.com/office/powerpoint/2010/main" val="2174748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35184-CCD6-5724-F23B-D52D55E7EE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812955-0CFB-B0EA-5D01-03FA4633EB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750BDC-EF65-BEFD-C031-B351C8B39528}"/>
              </a:ext>
            </a:extLst>
          </p:cNvPr>
          <p:cNvSpPr>
            <a:spLocks noGrp="1"/>
          </p:cNvSpPr>
          <p:nvPr>
            <p:ph type="body" idx="1"/>
          </p:nvPr>
        </p:nvSpPr>
        <p:spPr/>
        <p:txBody>
          <a:bodyPr/>
          <a:lstStyle/>
          <a:p>
            <a:r>
              <a:rPr lang="en-GB" dirty="0"/>
              <a:t>The National Confidential Enquiry into Suicide and Safety in mental health is the reference for this slide. </a:t>
            </a:r>
          </a:p>
          <a:p>
            <a:endParaRPr lang="en-GB" dirty="0"/>
          </a:p>
        </p:txBody>
      </p:sp>
      <p:sp>
        <p:nvSpPr>
          <p:cNvPr id="4" name="Slide Number Placeholder 3">
            <a:extLst>
              <a:ext uri="{FF2B5EF4-FFF2-40B4-BE49-F238E27FC236}">
                <a16:creationId xmlns:a16="http://schemas.microsoft.com/office/drawing/2014/main" id="{A56B735A-D73B-429D-66A5-8E2D1D5CF600}"/>
              </a:ext>
            </a:extLst>
          </p:cNvPr>
          <p:cNvSpPr>
            <a:spLocks noGrp="1"/>
          </p:cNvSpPr>
          <p:nvPr>
            <p:ph type="sldNum" sz="quarter" idx="5"/>
          </p:nvPr>
        </p:nvSpPr>
        <p:spPr/>
        <p:txBody>
          <a:bodyPr/>
          <a:lstStyle/>
          <a:p>
            <a:fld id="{3B2874E5-799A-44D8-B8B0-9E2F5D009E59}" type="slidenum">
              <a:rPr lang="en-GB" smtClean="0"/>
              <a:t>11</a:t>
            </a:fld>
            <a:endParaRPr lang="en-GB"/>
          </a:p>
        </p:txBody>
      </p:sp>
    </p:spTree>
    <p:extLst>
      <p:ext uri="{BB962C8B-B14F-4D97-AF65-F5344CB8AC3E}">
        <p14:creationId xmlns:p14="http://schemas.microsoft.com/office/powerpoint/2010/main" val="3366473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B2874E5-799A-44D8-B8B0-9E2F5D009E59}" type="slidenum">
              <a:rPr lang="en-GB" smtClean="0"/>
              <a:t>12</a:t>
            </a:fld>
            <a:endParaRPr lang="en-GB"/>
          </a:p>
        </p:txBody>
      </p:sp>
    </p:spTree>
    <p:extLst>
      <p:ext uri="{BB962C8B-B14F-4D97-AF65-F5344CB8AC3E}">
        <p14:creationId xmlns:p14="http://schemas.microsoft.com/office/powerpoint/2010/main" val="34764221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B2874E5-799A-44D8-B8B0-9E2F5D009E59}" type="slidenum">
              <a:rPr lang="en-GB" smtClean="0"/>
              <a:t>13</a:t>
            </a:fld>
            <a:endParaRPr lang="en-GB"/>
          </a:p>
        </p:txBody>
      </p:sp>
    </p:spTree>
    <p:extLst>
      <p:ext uri="{BB962C8B-B14F-4D97-AF65-F5344CB8AC3E}">
        <p14:creationId xmlns:p14="http://schemas.microsoft.com/office/powerpoint/2010/main" val="3042196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0BB1B-9552-66E9-0DC5-6B277E54BA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D6C7E2-52D8-DFDF-ECAF-69C8F92FC9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2A5E42-CED8-D54D-0F60-85946C710070}"/>
              </a:ext>
            </a:extLst>
          </p:cNvPr>
          <p:cNvSpPr>
            <a:spLocks noGrp="1"/>
          </p:cNvSpPr>
          <p:nvPr>
            <p:ph type="body" idx="1"/>
          </p:nvPr>
        </p:nvSpPr>
        <p:spPr/>
        <p:txBody>
          <a:bodyPr/>
          <a:lstStyle/>
          <a:p>
            <a:r>
              <a:rPr lang="en-GB" dirty="0"/>
              <a:t>Not to talk about methods in a group setting with YP. </a:t>
            </a:r>
          </a:p>
          <a:p>
            <a:r>
              <a:rPr lang="en-GB" dirty="0"/>
              <a:t>•	Suicide rates vary between ethnic groups, with White and Mixed-ethnicity groups showing the highest rates, but data is limited, and these categories are broad. Racism, discrimination, and unequal access to mental health services also contribute to increased risks and disparities in care for people from minoritised backgrounds.</a:t>
            </a:r>
          </a:p>
          <a:p>
            <a:endParaRPr lang="en-GB" dirty="0"/>
          </a:p>
          <a:p>
            <a:r>
              <a:rPr lang="en-GB" dirty="0"/>
              <a:t>•	Many people with neurodivergent conditions report facing discrimination, bullying, and marginalisation in society, which can lead to feelings of isolation, hopelessness, and despair. These negative experiences can significantly impact mental health and increase the risk of suicide. </a:t>
            </a:r>
          </a:p>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CA5A96D8-FD47-BF24-E6C8-F2BBA2680C76}"/>
              </a:ext>
            </a:extLst>
          </p:cNvPr>
          <p:cNvSpPr>
            <a:spLocks noGrp="1"/>
          </p:cNvSpPr>
          <p:nvPr>
            <p:ph type="sldNum" sz="quarter" idx="5"/>
          </p:nvPr>
        </p:nvSpPr>
        <p:spPr/>
        <p:txBody>
          <a:bodyPr/>
          <a:lstStyle/>
          <a:p>
            <a:fld id="{3B2874E5-799A-44D8-B8B0-9E2F5D009E59}" type="slidenum">
              <a:rPr lang="en-GB" smtClean="0"/>
              <a:t>14</a:t>
            </a:fld>
            <a:endParaRPr lang="en-GB"/>
          </a:p>
        </p:txBody>
      </p:sp>
    </p:spTree>
    <p:extLst>
      <p:ext uri="{BB962C8B-B14F-4D97-AF65-F5344CB8AC3E}">
        <p14:creationId xmlns:p14="http://schemas.microsoft.com/office/powerpoint/2010/main" val="2382988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B2874E5-799A-44D8-B8B0-9E2F5D009E59}" type="slidenum">
              <a:rPr lang="en-GB" smtClean="0"/>
              <a:t>15</a:t>
            </a:fld>
            <a:endParaRPr lang="en-GB"/>
          </a:p>
        </p:txBody>
      </p:sp>
    </p:spTree>
    <p:extLst>
      <p:ext uri="{BB962C8B-B14F-4D97-AF65-F5344CB8AC3E}">
        <p14:creationId xmlns:p14="http://schemas.microsoft.com/office/powerpoint/2010/main" val="2094789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News reported by Papyrus</a:t>
            </a:r>
          </a:p>
        </p:txBody>
      </p:sp>
      <p:sp>
        <p:nvSpPr>
          <p:cNvPr id="4" name="Slide Number Placeholder 3"/>
          <p:cNvSpPr>
            <a:spLocks noGrp="1"/>
          </p:cNvSpPr>
          <p:nvPr>
            <p:ph type="sldNum" sz="quarter" idx="5"/>
          </p:nvPr>
        </p:nvSpPr>
        <p:spPr/>
        <p:txBody>
          <a:bodyPr/>
          <a:lstStyle/>
          <a:p>
            <a:fld id="{3B2874E5-799A-44D8-B8B0-9E2F5D009E59}" type="slidenum">
              <a:rPr lang="en-GB" smtClean="0"/>
              <a:t>16</a:t>
            </a:fld>
            <a:endParaRPr lang="en-GB"/>
          </a:p>
        </p:txBody>
      </p:sp>
    </p:spTree>
    <p:extLst>
      <p:ext uri="{BB962C8B-B14F-4D97-AF65-F5344CB8AC3E}">
        <p14:creationId xmlns:p14="http://schemas.microsoft.com/office/powerpoint/2010/main" val="21712904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0433D-55BB-8854-122D-9DAA81EE25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1FF7F0-1A14-865D-B941-EE09F715BB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EE2691-C19C-5AE8-749D-854B07227BFF}"/>
              </a:ext>
            </a:extLst>
          </p:cNvPr>
          <p:cNvSpPr>
            <a:spLocks noGrp="1"/>
          </p:cNvSpPr>
          <p:nvPr>
            <p:ph type="body" idx="1"/>
          </p:nvPr>
        </p:nvSpPr>
        <p:spPr/>
        <p:txBody>
          <a:bodyPr/>
          <a:lstStyle/>
          <a:p>
            <a:r>
              <a:rPr lang="en-GB" dirty="0"/>
              <a:t>Read out some of the quotes and get them to stamp the screen if they think it’s a myth and fact. Clear the stamps between each statement. </a:t>
            </a:r>
          </a:p>
        </p:txBody>
      </p:sp>
      <p:sp>
        <p:nvSpPr>
          <p:cNvPr id="4" name="Slide Number Placeholder 3">
            <a:extLst>
              <a:ext uri="{FF2B5EF4-FFF2-40B4-BE49-F238E27FC236}">
                <a16:creationId xmlns:a16="http://schemas.microsoft.com/office/drawing/2014/main" id="{2727697C-36DA-0482-3896-2689C43CAA37}"/>
              </a:ext>
            </a:extLst>
          </p:cNvPr>
          <p:cNvSpPr>
            <a:spLocks noGrp="1"/>
          </p:cNvSpPr>
          <p:nvPr>
            <p:ph type="sldNum" sz="quarter" idx="5"/>
          </p:nvPr>
        </p:nvSpPr>
        <p:spPr/>
        <p:txBody>
          <a:bodyPr/>
          <a:lstStyle/>
          <a:p>
            <a:fld id="{3B2874E5-799A-44D8-B8B0-9E2F5D009E59}" type="slidenum">
              <a:rPr lang="en-GB" smtClean="0"/>
              <a:t>17</a:t>
            </a:fld>
            <a:endParaRPr lang="en-GB"/>
          </a:p>
        </p:txBody>
      </p:sp>
    </p:spTree>
    <p:extLst>
      <p:ext uri="{BB962C8B-B14F-4D97-AF65-F5344CB8AC3E}">
        <p14:creationId xmlns:p14="http://schemas.microsoft.com/office/powerpoint/2010/main" val="20637916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B6D7F-963C-A6F6-B989-BD8D92F726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395CCC-909F-DF50-C88C-17B3ABA55C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2E0DD4-45B5-6DB9-E9AA-C41E4751A35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Watch the film – created by young people around suicide and their perspective. ‘’Just Ask 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They developed the character around it, what type of things get said, what shouldn’t we say?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Page 6 and 7 in the delegates handbook. Do this in breakout rooms. Give each room a person to focus on and then feedback to main room. So 5 different break out rooms, discuss, then feedback after 5 minutes. Tony make note of character names.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Mum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PE Teacher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Teacher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Friend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Girl friend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FF"/>
                </a:solidFill>
                <a:effectLst/>
                <a:uLnTx/>
                <a:uFillTx/>
                <a:latin typeface="Calibri" panose="020F0502020204030204" pitchFamily="34" charset="0"/>
                <a:ea typeface="+mn-ea"/>
                <a:cs typeface="+mn-cs"/>
                <a:hlinkClick r:id="rId3" tooltip="Original URL: https://serioussuicideaware.co.uk/free-resources/. Click or tap if you trust this link."/>
              </a:rPr>
              <a:t>Free Resources - Serious Suicide Aware</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GB" dirty="0"/>
          </a:p>
        </p:txBody>
      </p:sp>
      <p:sp>
        <p:nvSpPr>
          <p:cNvPr id="4" name="Slide Number Placeholder 3">
            <a:extLst>
              <a:ext uri="{FF2B5EF4-FFF2-40B4-BE49-F238E27FC236}">
                <a16:creationId xmlns:a16="http://schemas.microsoft.com/office/drawing/2014/main" id="{8EB827CC-E1BB-0FCC-380A-4C0D3E7E99BA}"/>
              </a:ext>
            </a:extLst>
          </p:cNvPr>
          <p:cNvSpPr>
            <a:spLocks noGrp="1"/>
          </p:cNvSpPr>
          <p:nvPr>
            <p:ph type="sldNum" sz="quarter" idx="5"/>
          </p:nvPr>
        </p:nvSpPr>
        <p:spPr/>
        <p:txBody>
          <a:bodyPr/>
          <a:lstStyle/>
          <a:p>
            <a:fld id="{3B2874E5-799A-44D8-B8B0-9E2F5D009E59}" type="slidenum">
              <a:rPr lang="en-GB" smtClean="0"/>
              <a:t>18</a:t>
            </a:fld>
            <a:endParaRPr lang="en-GB"/>
          </a:p>
        </p:txBody>
      </p:sp>
    </p:spTree>
    <p:extLst>
      <p:ext uri="{BB962C8B-B14F-4D97-AF65-F5344CB8AC3E}">
        <p14:creationId xmlns:p14="http://schemas.microsoft.com/office/powerpoint/2010/main" val="453551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our job as MH responders to</a:t>
            </a:r>
            <a:r>
              <a:rPr lang="en-GB" baseline="0" dirty="0"/>
              <a:t> dive down beneath the surface, beyond the behaviour to try and spot the ‘Big Thought’ (the thought that is driving, or maintaining the child’s cycle</a:t>
            </a:r>
            <a:endParaRPr lang="en-GB" dirty="0"/>
          </a:p>
        </p:txBody>
      </p:sp>
      <p:sp>
        <p:nvSpPr>
          <p:cNvPr id="4" name="Slide Number Placeholder 3"/>
          <p:cNvSpPr>
            <a:spLocks noGrp="1"/>
          </p:cNvSpPr>
          <p:nvPr>
            <p:ph type="sldNum" sz="quarter" idx="10"/>
          </p:nvPr>
        </p:nvSpPr>
        <p:spPr/>
        <p:txBody>
          <a:bodyPr/>
          <a:lstStyle/>
          <a:p>
            <a:fld id="{41736D4F-C674-4F22-914F-0E50F632169F}" type="slidenum">
              <a:rPr lang="en-GB" smtClean="0"/>
              <a:t>19</a:t>
            </a:fld>
            <a:endParaRPr lang="en-GB"/>
          </a:p>
        </p:txBody>
      </p:sp>
    </p:spTree>
    <p:extLst>
      <p:ext uri="{BB962C8B-B14F-4D97-AF65-F5344CB8AC3E}">
        <p14:creationId xmlns:p14="http://schemas.microsoft.com/office/powerpoint/2010/main" val="3534441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Serious was funded in 2019 by the coroners office</a:t>
            </a:r>
          </a:p>
          <a:p>
            <a:r>
              <a:rPr lang="en-GB" dirty="0"/>
              <a:t>Came about because people were so afraid to ask about suicide in case it gave the young person the idea </a:t>
            </a:r>
          </a:p>
          <a:p>
            <a:r>
              <a:rPr lang="en-GB" dirty="0"/>
              <a:t>Check in introductions – name, role, number on rainbow</a:t>
            </a:r>
          </a:p>
          <a:p>
            <a:endParaRPr lang="en-GB" dirty="0"/>
          </a:p>
          <a:p>
            <a:r>
              <a:rPr lang="en-GB" dirty="0"/>
              <a:t>Give a mini tutorial on using the stamp function (for online delivery only)  </a:t>
            </a:r>
          </a:p>
        </p:txBody>
      </p:sp>
      <p:sp>
        <p:nvSpPr>
          <p:cNvPr id="4" name="Slide Number Placeholder 3"/>
          <p:cNvSpPr>
            <a:spLocks noGrp="1"/>
          </p:cNvSpPr>
          <p:nvPr>
            <p:ph type="sldNum" sz="quarter" idx="5"/>
          </p:nvPr>
        </p:nvSpPr>
        <p:spPr/>
        <p:txBody>
          <a:bodyPr/>
          <a:lstStyle/>
          <a:p>
            <a:fld id="{3B2874E5-799A-44D8-B8B0-9E2F5D009E59}" type="slidenum">
              <a:rPr lang="en-GB" smtClean="0"/>
              <a:t>2</a:t>
            </a:fld>
            <a:endParaRPr lang="en-GB"/>
          </a:p>
        </p:txBody>
      </p:sp>
    </p:spTree>
    <p:extLst>
      <p:ext uri="{BB962C8B-B14F-4D97-AF65-F5344CB8AC3E}">
        <p14:creationId xmlns:p14="http://schemas.microsoft.com/office/powerpoint/2010/main" val="2714858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B2874E5-799A-44D8-B8B0-9E2F5D009E59}" type="slidenum">
              <a:rPr lang="en-GB" smtClean="0"/>
              <a:t>20</a:t>
            </a:fld>
            <a:endParaRPr lang="en-GB"/>
          </a:p>
        </p:txBody>
      </p:sp>
    </p:spTree>
    <p:extLst>
      <p:ext uri="{BB962C8B-B14F-4D97-AF65-F5344CB8AC3E}">
        <p14:creationId xmlns:p14="http://schemas.microsoft.com/office/powerpoint/2010/main" val="223886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B9CD5-9736-B1E3-6D82-D999CDED34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2C0DBD-0158-AB1D-E735-5B17F1DB44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2C5800-68E3-8137-AC47-9C1F1543565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CE94D62-E486-934A-6E4C-1192744FB3DC}"/>
              </a:ext>
            </a:extLst>
          </p:cNvPr>
          <p:cNvSpPr>
            <a:spLocks noGrp="1"/>
          </p:cNvSpPr>
          <p:nvPr>
            <p:ph type="sldNum" sz="quarter" idx="5"/>
          </p:nvPr>
        </p:nvSpPr>
        <p:spPr/>
        <p:txBody>
          <a:bodyPr/>
          <a:lstStyle/>
          <a:p>
            <a:fld id="{3B2874E5-799A-44D8-B8B0-9E2F5D009E59}" type="slidenum">
              <a:rPr lang="en-GB" smtClean="0"/>
              <a:t>21</a:t>
            </a:fld>
            <a:endParaRPr lang="en-GB"/>
          </a:p>
        </p:txBody>
      </p:sp>
    </p:spTree>
    <p:extLst>
      <p:ext uri="{BB962C8B-B14F-4D97-AF65-F5344CB8AC3E}">
        <p14:creationId xmlns:p14="http://schemas.microsoft.com/office/powerpoint/2010/main" val="42034224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46% of patients had contact with services in the week before death NCISSMH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National Confidential Inquiry into Suicide and Safety in Mental Health https://nspa.org.uk/wp-content/uploads/2022/04/NCISH-2022-report-bookmarked-FINAL.pdf </a:t>
            </a:r>
          </a:p>
          <a:p>
            <a:endParaRPr lang="en-GB" dirty="0"/>
          </a:p>
          <a:p>
            <a:r>
              <a:rPr lang="en-GB" dirty="0"/>
              <a:t>Annual Report 2022 - SUICIDE BY PEOPLE AGED UNDER 18</a:t>
            </a:r>
          </a:p>
        </p:txBody>
      </p:sp>
      <p:sp>
        <p:nvSpPr>
          <p:cNvPr id="4" name="Slide Number Placeholder 3"/>
          <p:cNvSpPr>
            <a:spLocks noGrp="1"/>
          </p:cNvSpPr>
          <p:nvPr>
            <p:ph type="sldNum" sz="quarter" idx="5"/>
          </p:nvPr>
        </p:nvSpPr>
        <p:spPr/>
        <p:txBody>
          <a:bodyPr/>
          <a:lstStyle/>
          <a:p>
            <a:fld id="{3B2874E5-799A-44D8-B8B0-9E2F5D009E59}" type="slidenum">
              <a:rPr lang="en-GB" smtClean="0"/>
              <a:t>22</a:t>
            </a:fld>
            <a:endParaRPr lang="en-GB"/>
          </a:p>
        </p:txBody>
      </p:sp>
    </p:spTree>
    <p:extLst>
      <p:ext uri="{BB962C8B-B14F-4D97-AF65-F5344CB8AC3E}">
        <p14:creationId xmlns:p14="http://schemas.microsoft.com/office/powerpoint/2010/main" val="18094771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Page 6 and 7 in the delegates handbook. Do this in breakout rooms. Give each room a person to focus on and then feedback to main room. So 5 different break out rooms, discuss, then feedback after 5 minutes. Tony make note of character names. What signs would you spot and how would you ask the question?</a:t>
            </a:r>
          </a:p>
          <a:p>
            <a:endParaRPr lang="en-GB" dirty="0"/>
          </a:p>
        </p:txBody>
      </p:sp>
      <p:sp>
        <p:nvSpPr>
          <p:cNvPr id="4" name="Slide Number Placeholder 3"/>
          <p:cNvSpPr>
            <a:spLocks noGrp="1"/>
          </p:cNvSpPr>
          <p:nvPr>
            <p:ph type="sldNum" sz="quarter" idx="5"/>
          </p:nvPr>
        </p:nvSpPr>
        <p:spPr/>
        <p:txBody>
          <a:bodyPr/>
          <a:lstStyle/>
          <a:p>
            <a:fld id="{3B2874E5-799A-44D8-B8B0-9E2F5D009E59}" type="slidenum">
              <a:rPr lang="en-GB" smtClean="0"/>
              <a:t>23</a:t>
            </a:fld>
            <a:endParaRPr lang="en-GB"/>
          </a:p>
        </p:txBody>
      </p:sp>
    </p:spTree>
    <p:extLst>
      <p:ext uri="{BB962C8B-B14F-4D97-AF65-F5344CB8AC3E}">
        <p14:creationId xmlns:p14="http://schemas.microsoft.com/office/powerpoint/2010/main" val="311247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B2874E5-799A-44D8-B8B0-9E2F5D009E59}" type="slidenum">
              <a:rPr lang="en-GB" smtClean="0"/>
              <a:t>24</a:t>
            </a:fld>
            <a:endParaRPr lang="en-GB"/>
          </a:p>
        </p:txBody>
      </p:sp>
    </p:spTree>
    <p:extLst>
      <p:ext uri="{BB962C8B-B14F-4D97-AF65-F5344CB8AC3E}">
        <p14:creationId xmlns:p14="http://schemas.microsoft.com/office/powerpoint/2010/main" val="10115175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73E16-C651-BE64-AA80-3DCB85D9EB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4B8C23-D71F-FD21-426E-5545C3DFE9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4FDFB5-23B1-9926-2A0B-75E8D2F7263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86FFEA9-468B-A2F6-3BA9-A0CE3AC15E04}"/>
              </a:ext>
            </a:extLst>
          </p:cNvPr>
          <p:cNvSpPr>
            <a:spLocks noGrp="1"/>
          </p:cNvSpPr>
          <p:nvPr>
            <p:ph type="sldNum" sz="quarter" idx="5"/>
          </p:nvPr>
        </p:nvSpPr>
        <p:spPr/>
        <p:txBody>
          <a:bodyPr/>
          <a:lstStyle/>
          <a:p>
            <a:fld id="{3B2874E5-799A-44D8-B8B0-9E2F5D009E59}" type="slidenum">
              <a:rPr lang="en-GB" smtClean="0"/>
              <a:t>25</a:t>
            </a:fld>
            <a:endParaRPr lang="en-GB"/>
          </a:p>
        </p:txBody>
      </p:sp>
    </p:spTree>
    <p:extLst>
      <p:ext uri="{BB962C8B-B14F-4D97-AF65-F5344CB8AC3E}">
        <p14:creationId xmlns:p14="http://schemas.microsoft.com/office/powerpoint/2010/main" val="31045311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7ADF7-EB69-962C-AB82-19B85197ED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331E49-FFA0-1518-D5E4-CCA4162937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7AD95D-3675-6DEE-FFEC-B640790ADAC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44793C9-F523-3E3D-E67C-C743E58A5309}"/>
              </a:ext>
            </a:extLst>
          </p:cNvPr>
          <p:cNvSpPr>
            <a:spLocks noGrp="1"/>
          </p:cNvSpPr>
          <p:nvPr>
            <p:ph type="sldNum" sz="quarter" idx="5"/>
          </p:nvPr>
        </p:nvSpPr>
        <p:spPr/>
        <p:txBody>
          <a:bodyPr/>
          <a:lstStyle/>
          <a:p>
            <a:fld id="{3B2874E5-799A-44D8-B8B0-9E2F5D009E59}" type="slidenum">
              <a:rPr lang="en-GB" smtClean="0"/>
              <a:t>26</a:t>
            </a:fld>
            <a:endParaRPr lang="en-GB"/>
          </a:p>
        </p:txBody>
      </p:sp>
    </p:spTree>
    <p:extLst>
      <p:ext uri="{BB962C8B-B14F-4D97-AF65-F5344CB8AC3E}">
        <p14:creationId xmlns:p14="http://schemas.microsoft.com/office/powerpoint/2010/main" val="11255531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 them to our ACEs bitesize training </a:t>
            </a:r>
          </a:p>
          <a:p>
            <a:endParaRPr lang="en-GB" dirty="0"/>
          </a:p>
        </p:txBody>
      </p:sp>
      <p:sp>
        <p:nvSpPr>
          <p:cNvPr id="4" name="Slide Number Placeholder 3"/>
          <p:cNvSpPr>
            <a:spLocks noGrp="1"/>
          </p:cNvSpPr>
          <p:nvPr>
            <p:ph type="sldNum" sz="quarter" idx="5"/>
          </p:nvPr>
        </p:nvSpPr>
        <p:spPr/>
        <p:txBody>
          <a:bodyPr/>
          <a:lstStyle/>
          <a:p>
            <a:fld id="{3B2874E5-799A-44D8-B8B0-9E2F5D009E59}" type="slidenum">
              <a:rPr lang="en-GB" smtClean="0"/>
              <a:t>27</a:t>
            </a:fld>
            <a:endParaRPr lang="en-GB"/>
          </a:p>
        </p:txBody>
      </p:sp>
    </p:spTree>
    <p:extLst>
      <p:ext uri="{BB962C8B-B14F-4D97-AF65-F5344CB8AC3E}">
        <p14:creationId xmlns:p14="http://schemas.microsoft.com/office/powerpoint/2010/main" val="30995156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CDC stands for centre for disease control. </a:t>
            </a:r>
          </a:p>
          <a:p>
            <a:r>
              <a:rPr lang="en-GB" dirty="0"/>
              <a:t>Nadine Burke Harris TED Talk – point to this for more information as this ted talk is a fantastic introduction to ACEs and their impact. </a:t>
            </a:r>
          </a:p>
          <a:p>
            <a:r>
              <a:rPr lang="en-GB" dirty="0"/>
              <a:t>**CHECK STATS ARE UP TO DATE**</a:t>
            </a:r>
          </a:p>
          <a:p>
            <a:endParaRPr lang="en-GB" dirty="0"/>
          </a:p>
        </p:txBody>
      </p:sp>
      <p:sp>
        <p:nvSpPr>
          <p:cNvPr id="4" name="Slide Number Placeholder 3"/>
          <p:cNvSpPr>
            <a:spLocks noGrp="1"/>
          </p:cNvSpPr>
          <p:nvPr>
            <p:ph type="sldNum" sz="quarter" idx="5"/>
          </p:nvPr>
        </p:nvSpPr>
        <p:spPr/>
        <p:txBody>
          <a:bodyPr/>
          <a:lstStyle/>
          <a:p>
            <a:fld id="{3B2874E5-799A-44D8-B8B0-9E2F5D009E59}" type="slidenum">
              <a:rPr lang="en-GB" smtClean="0"/>
              <a:t>28</a:t>
            </a:fld>
            <a:endParaRPr lang="en-GB"/>
          </a:p>
        </p:txBody>
      </p:sp>
    </p:spTree>
    <p:extLst>
      <p:ext uri="{BB962C8B-B14F-4D97-AF65-F5344CB8AC3E}">
        <p14:creationId xmlns:p14="http://schemas.microsoft.com/office/powerpoint/2010/main" val="2626356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FF"/>
                </a:solidFill>
                <a:effectLst/>
                <a:latin typeface="Calibri" panose="020F0502020204030204" pitchFamily="34" charset="0"/>
                <a:hlinkClick r:id="rId3" tooltip="Original URL: https://www.liverpoolcamhs.com/resources/adverse-childhood-conditions-ace/?msclkid=4c741e10aa0611ec929b48faa4ba5f3e. Click or tap if you trust this link."/>
              </a:rPr>
              <a:t>Link 16 mins https://youtu.be/95ovIJ3dsNk </a:t>
            </a:r>
          </a:p>
          <a:p>
            <a:r>
              <a:rPr lang="en-GB" b="0" i="0" dirty="0">
                <a:solidFill>
                  <a:srgbClr val="0000FF"/>
                </a:solidFill>
                <a:effectLst/>
                <a:latin typeface="Calibri" panose="020F0502020204030204" pitchFamily="34" charset="0"/>
                <a:hlinkClick r:id="rId3" tooltip="Original URL: https://www.liverpoolcamhs.com/resources/adverse-childhood-conditions-ace/?msclkid=4c741e10aa0611ec929b48faa4ba5f3e. Click or tap if you trust this link."/>
              </a:rPr>
              <a:t>Adverse Childhood Experiences (ACE) - Liverpool CAMHS</a:t>
            </a:r>
            <a:r>
              <a:rPr lang="en-GB" b="0" i="0" dirty="0">
                <a:solidFill>
                  <a:srgbClr val="0000FF"/>
                </a:solidFill>
                <a:effectLst/>
                <a:latin typeface="Calibri" panose="020F0502020204030204" pitchFamily="34" charset="0"/>
              </a:rPr>
              <a:t> https://www.liverpoolcamhs.com/aces/what-are-adverse-childhood-experiences/ </a:t>
            </a:r>
            <a:endParaRPr lang="en-GB" dirty="0"/>
          </a:p>
        </p:txBody>
      </p:sp>
      <p:sp>
        <p:nvSpPr>
          <p:cNvPr id="4" name="Slide Number Placeholder 3"/>
          <p:cNvSpPr>
            <a:spLocks noGrp="1"/>
          </p:cNvSpPr>
          <p:nvPr>
            <p:ph type="sldNum" sz="quarter" idx="5"/>
          </p:nvPr>
        </p:nvSpPr>
        <p:spPr/>
        <p:txBody>
          <a:bodyPr/>
          <a:lstStyle/>
          <a:p>
            <a:fld id="{3B2874E5-799A-44D8-B8B0-9E2F5D009E59}" type="slidenum">
              <a:rPr lang="en-GB" smtClean="0"/>
              <a:t>29</a:t>
            </a:fld>
            <a:endParaRPr lang="en-GB"/>
          </a:p>
        </p:txBody>
      </p:sp>
    </p:spTree>
    <p:extLst>
      <p:ext uri="{BB962C8B-B14F-4D97-AF65-F5344CB8AC3E}">
        <p14:creationId xmlns:p14="http://schemas.microsoft.com/office/powerpoint/2010/main" val="37471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BF33E-6661-C963-A284-120FF7CF78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BBFA70-7BD6-97A6-972C-D9C709686D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858825-9FE9-2BF4-AA2E-87DD151FB261}"/>
              </a:ext>
            </a:extLst>
          </p:cNvPr>
          <p:cNvSpPr>
            <a:spLocks noGrp="1"/>
          </p:cNvSpPr>
          <p:nvPr>
            <p:ph type="body" idx="1"/>
          </p:nvPr>
        </p:nvSpPr>
        <p:spPr/>
        <p:txBody>
          <a:bodyPr/>
          <a:lstStyle/>
          <a:p>
            <a:r>
              <a:rPr lang="en-GB" b="1" u="sng" dirty="0"/>
              <a:t>Ask delegates to fill out their self care menu to start with as an ice breaker</a:t>
            </a:r>
          </a:p>
          <a:p>
            <a:r>
              <a:rPr lang="en-GB" dirty="0"/>
              <a:t>Lead in to convo about Resilient Ralph </a:t>
            </a:r>
          </a:p>
          <a:p>
            <a:r>
              <a:rPr lang="en-GB" dirty="0"/>
              <a:t>Elephant in the room is suicide because it’s not discussed</a:t>
            </a:r>
          </a:p>
          <a:p>
            <a:r>
              <a:rPr lang="en-GB" dirty="0"/>
              <a:t>Ask delegates – can people point out the elephant in the room?</a:t>
            </a:r>
          </a:p>
          <a:p>
            <a:r>
              <a:rPr lang="en-GB" dirty="0"/>
              <a:t>Discuss the quote by Matt Haig.</a:t>
            </a:r>
          </a:p>
          <a:p>
            <a:endParaRPr lang="en-GB" dirty="0"/>
          </a:p>
        </p:txBody>
      </p:sp>
      <p:sp>
        <p:nvSpPr>
          <p:cNvPr id="4" name="Slide Number Placeholder 3">
            <a:extLst>
              <a:ext uri="{FF2B5EF4-FFF2-40B4-BE49-F238E27FC236}">
                <a16:creationId xmlns:a16="http://schemas.microsoft.com/office/drawing/2014/main" id="{AE1CF9DA-C5E1-838F-A38E-29281835DD96}"/>
              </a:ext>
            </a:extLst>
          </p:cNvPr>
          <p:cNvSpPr>
            <a:spLocks noGrp="1"/>
          </p:cNvSpPr>
          <p:nvPr>
            <p:ph type="sldNum" sz="quarter" idx="5"/>
          </p:nvPr>
        </p:nvSpPr>
        <p:spPr/>
        <p:txBody>
          <a:bodyPr/>
          <a:lstStyle/>
          <a:p>
            <a:fld id="{3B2874E5-799A-44D8-B8B0-9E2F5D009E59}" type="slidenum">
              <a:rPr lang="en-GB" smtClean="0"/>
              <a:t>3</a:t>
            </a:fld>
            <a:endParaRPr lang="en-GB"/>
          </a:p>
        </p:txBody>
      </p:sp>
    </p:spTree>
    <p:extLst>
      <p:ext uri="{BB962C8B-B14F-4D97-AF65-F5344CB8AC3E}">
        <p14:creationId xmlns:p14="http://schemas.microsoft.com/office/powerpoint/2010/main" val="40875780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B2874E5-799A-44D8-B8B0-9E2F5D009E59}" type="slidenum">
              <a:rPr lang="en-GB" smtClean="0"/>
              <a:t>30</a:t>
            </a:fld>
            <a:endParaRPr lang="en-GB"/>
          </a:p>
        </p:txBody>
      </p:sp>
    </p:spTree>
    <p:extLst>
      <p:ext uri="{BB962C8B-B14F-4D97-AF65-F5344CB8AC3E}">
        <p14:creationId xmlns:p14="http://schemas.microsoft.com/office/powerpoint/2010/main" val="19915683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Split the group into 4 breakout rooms – Jake, Kyle, Ameera, Sophie. These case studies are all in the book. (Refer to manual &amp; copy on resources to hand out</a:t>
            </a:r>
          </a:p>
          <a:p>
            <a:r>
              <a:rPr lang="en-GB" dirty="0"/>
              <a:t>(add additional info in Booklet)</a:t>
            </a:r>
          </a:p>
        </p:txBody>
      </p:sp>
      <p:sp>
        <p:nvSpPr>
          <p:cNvPr id="4" name="Slide Number Placeholder 3"/>
          <p:cNvSpPr>
            <a:spLocks noGrp="1"/>
          </p:cNvSpPr>
          <p:nvPr>
            <p:ph type="sldNum" sz="quarter" idx="5"/>
          </p:nvPr>
        </p:nvSpPr>
        <p:spPr/>
        <p:txBody>
          <a:bodyPr/>
          <a:lstStyle/>
          <a:p>
            <a:fld id="{3B2874E5-799A-44D8-B8B0-9E2F5D009E59}" type="slidenum">
              <a:rPr lang="en-GB" smtClean="0"/>
              <a:t>31</a:t>
            </a:fld>
            <a:endParaRPr lang="en-GB"/>
          </a:p>
        </p:txBody>
      </p:sp>
    </p:spTree>
    <p:extLst>
      <p:ext uri="{BB962C8B-B14F-4D97-AF65-F5344CB8AC3E}">
        <p14:creationId xmlns:p14="http://schemas.microsoft.com/office/powerpoint/2010/main" val="8571095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B2874E5-799A-44D8-B8B0-9E2F5D009E59}" type="slidenum">
              <a:rPr lang="en-GB" smtClean="0"/>
              <a:t>32</a:t>
            </a:fld>
            <a:endParaRPr lang="en-GB"/>
          </a:p>
        </p:txBody>
      </p:sp>
    </p:spTree>
    <p:extLst>
      <p:ext uri="{BB962C8B-B14F-4D97-AF65-F5344CB8AC3E}">
        <p14:creationId xmlns:p14="http://schemas.microsoft.com/office/powerpoint/2010/main" val="34672846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31E0B-64CD-ED27-BAE7-1E631AC73A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7C64CD-F3B3-B4A1-2E96-A5159BEC7A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2CA768-9FE8-F75E-D60F-CA8C8043807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2F38F1D-3B81-53A6-2790-01BB365DF46B}"/>
              </a:ext>
            </a:extLst>
          </p:cNvPr>
          <p:cNvSpPr>
            <a:spLocks noGrp="1"/>
          </p:cNvSpPr>
          <p:nvPr>
            <p:ph type="sldNum" sz="quarter" idx="5"/>
          </p:nvPr>
        </p:nvSpPr>
        <p:spPr/>
        <p:txBody>
          <a:bodyPr/>
          <a:lstStyle/>
          <a:p>
            <a:fld id="{3B2874E5-799A-44D8-B8B0-9E2F5D009E59}" type="slidenum">
              <a:rPr lang="en-GB" smtClean="0"/>
              <a:t>33</a:t>
            </a:fld>
            <a:endParaRPr lang="en-GB"/>
          </a:p>
        </p:txBody>
      </p:sp>
    </p:spTree>
    <p:extLst>
      <p:ext uri="{BB962C8B-B14F-4D97-AF65-F5344CB8AC3E}">
        <p14:creationId xmlns:p14="http://schemas.microsoft.com/office/powerpoint/2010/main" val="37619209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t>Diathesis means </a:t>
            </a:r>
            <a:r>
              <a:rPr lang="en-US" b="0" i="0" dirty="0">
                <a:solidFill>
                  <a:srgbClr val="111111"/>
                </a:solidFill>
                <a:effectLst/>
                <a:latin typeface="Roboto" panose="020B0604020202020204" pitchFamily="2" charset="0"/>
              </a:rPr>
              <a:t>a tendency to suffer from a particular medical condition. (may need clarifying to delegates)</a:t>
            </a:r>
          </a:p>
          <a:p>
            <a:pPr algn="l"/>
            <a:r>
              <a:rPr lang="en-US" b="0" i="0" dirty="0">
                <a:solidFill>
                  <a:srgbClr val="111111"/>
                </a:solidFill>
                <a:effectLst/>
                <a:latin typeface="Roboto" panose="020B0604020202020204" pitchFamily="2" charset="0"/>
              </a:rPr>
              <a:t>Volitional means </a:t>
            </a:r>
            <a:r>
              <a:rPr lang="en-US" b="0" i="0" dirty="0">
                <a:solidFill>
                  <a:srgbClr val="111111"/>
                </a:solidFill>
                <a:effectLst/>
                <a:latin typeface="Roboto" panose="02000000000000000000" pitchFamily="2" charset="0"/>
              </a:rPr>
              <a:t>relating to the use of one's will.</a:t>
            </a:r>
          </a:p>
          <a:p>
            <a:br>
              <a:rPr lang="en-US" dirty="0"/>
            </a:br>
            <a:r>
              <a:rPr lang="en-GB" dirty="0"/>
              <a:t>Motivational Phase: - Talk about the shame around suicide. If this is a public shame then it could be heighted.</a:t>
            </a:r>
          </a:p>
          <a:p>
            <a:endParaRPr lang="en-GB" dirty="0"/>
          </a:p>
          <a:p>
            <a:endParaRPr lang="en-GB" dirty="0"/>
          </a:p>
        </p:txBody>
      </p:sp>
      <p:sp>
        <p:nvSpPr>
          <p:cNvPr id="4" name="Slide Number Placeholder 3"/>
          <p:cNvSpPr>
            <a:spLocks noGrp="1"/>
          </p:cNvSpPr>
          <p:nvPr>
            <p:ph type="sldNum" sz="quarter" idx="5"/>
          </p:nvPr>
        </p:nvSpPr>
        <p:spPr/>
        <p:txBody>
          <a:bodyPr/>
          <a:lstStyle/>
          <a:p>
            <a:fld id="{3B2874E5-799A-44D8-B8B0-9E2F5D009E59}" type="slidenum">
              <a:rPr lang="en-GB" smtClean="0"/>
              <a:t>34</a:t>
            </a:fld>
            <a:endParaRPr lang="en-GB"/>
          </a:p>
        </p:txBody>
      </p:sp>
    </p:spTree>
    <p:extLst>
      <p:ext uri="{BB962C8B-B14F-4D97-AF65-F5344CB8AC3E}">
        <p14:creationId xmlns:p14="http://schemas.microsoft.com/office/powerpoint/2010/main" val="38744237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tony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O'Connor's research highlights eight risk factors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Highlighting Grief &amp; loss</a:t>
            </a:r>
          </a:p>
          <a:p>
            <a:endParaRPr lang="en-GB" dirty="0"/>
          </a:p>
        </p:txBody>
      </p:sp>
      <p:sp>
        <p:nvSpPr>
          <p:cNvPr id="4" name="Slide Number Placeholder 3"/>
          <p:cNvSpPr>
            <a:spLocks noGrp="1"/>
          </p:cNvSpPr>
          <p:nvPr>
            <p:ph type="sldNum" sz="quarter" idx="5"/>
          </p:nvPr>
        </p:nvSpPr>
        <p:spPr/>
        <p:txBody>
          <a:bodyPr/>
          <a:lstStyle/>
          <a:p>
            <a:fld id="{9207F2F7-E86B-4D3F-8314-D73D48F2704B}" type="slidenum">
              <a:rPr lang="en-GB" smtClean="0"/>
              <a:t>35</a:t>
            </a:fld>
            <a:endParaRPr lang="en-GB"/>
          </a:p>
        </p:txBody>
      </p:sp>
    </p:spTree>
    <p:extLst>
      <p:ext uri="{BB962C8B-B14F-4D97-AF65-F5344CB8AC3E}">
        <p14:creationId xmlns:p14="http://schemas.microsoft.com/office/powerpoint/2010/main" val="25068081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Talk about shame</a:t>
            </a:r>
          </a:p>
        </p:txBody>
      </p:sp>
      <p:sp>
        <p:nvSpPr>
          <p:cNvPr id="4" name="Slide Number Placeholder 3"/>
          <p:cNvSpPr>
            <a:spLocks noGrp="1"/>
          </p:cNvSpPr>
          <p:nvPr>
            <p:ph type="sldNum" sz="quarter" idx="5"/>
          </p:nvPr>
        </p:nvSpPr>
        <p:spPr/>
        <p:txBody>
          <a:bodyPr/>
          <a:lstStyle/>
          <a:p>
            <a:fld id="{3B2874E5-799A-44D8-B8B0-9E2F5D009E59}" type="slidenum">
              <a:rPr lang="en-GB" smtClean="0"/>
              <a:t>36</a:t>
            </a:fld>
            <a:endParaRPr lang="en-GB"/>
          </a:p>
        </p:txBody>
      </p:sp>
    </p:spTree>
    <p:extLst>
      <p:ext uri="{BB962C8B-B14F-4D97-AF65-F5344CB8AC3E}">
        <p14:creationId xmlns:p14="http://schemas.microsoft.com/office/powerpoint/2010/main" val="7224272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National Confidential Inquiry into suicide (Emotional compassion biased)</a:t>
            </a:r>
          </a:p>
          <a:p>
            <a:r>
              <a:rPr lang="en-GB" dirty="0"/>
              <a:t>Louis Appleby  - Kate to read this. </a:t>
            </a:r>
          </a:p>
          <a:p>
            <a:r>
              <a:rPr lang="en-GB" dirty="0"/>
              <a:t>https://research.manchester.ac.uk/en/projects/national-confidential-inquiry-into-suicide-and-safety-in-mental-h</a:t>
            </a:r>
          </a:p>
          <a:p>
            <a:endParaRPr lang="en-GB" dirty="0"/>
          </a:p>
          <a:p>
            <a:endParaRPr lang="en-GB" dirty="0"/>
          </a:p>
        </p:txBody>
      </p:sp>
      <p:sp>
        <p:nvSpPr>
          <p:cNvPr id="4" name="Slide Number Placeholder 3"/>
          <p:cNvSpPr>
            <a:spLocks noGrp="1"/>
          </p:cNvSpPr>
          <p:nvPr>
            <p:ph type="sldNum" sz="quarter" idx="5"/>
          </p:nvPr>
        </p:nvSpPr>
        <p:spPr/>
        <p:txBody>
          <a:bodyPr/>
          <a:lstStyle/>
          <a:p>
            <a:fld id="{3B2874E5-799A-44D8-B8B0-9E2F5D009E59}" type="slidenum">
              <a:rPr lang="en-GB" smtClean="0"/>
              <a:t>37</a:t>
            </a:fld>
            <a:endParaRPr lang="en-GB"/>
          </a:p>
        </p:txBody>
      </p:sp>
    </p:spTree>
    <p:extLst>
      <p:ext uri="{BB962C8B-B14F-4D97-AF65-F5344CB8AC3E}">
        <p14:creationId xmlns:p14="http://schemas.microsoft.com/office/powerpoint/2010/main" val="8078378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B2874E5-799A-44D8-B8B0-9E2F5D009E59}" type="slidenum">
              <a:rPr lang="en-GB" smtClean="0"/>
              <a:t>38</a:t>
            </a:fld>
            <a:endParaRPr lang="en-GB"/>
          </a:p>
        </p:txBody>
      </p:sp>
    </p:spTree>
    <p:extLst>
      <p:ext uri="{BB962C8B-B14F-4D97-AF65-F5344CB8AC3E}">
        <p14:creationId xmlns:p14="http://schemas.microsoft.com/office/powerpoint/2010/main" val="35899151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3F9CC-1E73-0FDF-AF41-8AF32AAFA1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1CAE3B-DE67-863A-D0EB-A458ABEC95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3A187C-2C10-9043-5510-50380CB961F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E23E4EE-37C3-D966-3D43-38465C2A7033}"/>
              </a:ext>
            </a:extLst>
          </p:cNvPr>
          <p:cNvSpPr>
            <a:spLocks noGrp="1"/>
          </p:cNvSpPr>
          <p:nvPr>
            <p:ph type="sldNum" sz="quarter" idx="5"/>
          </p:nvPr>
        </p:nvSpPr>
        <p:spPr/>
        <p:txBody>
          <a:bodyPr/>
          <a:lstStyle/>
          <a:p>
            <a:fld id="{3B2874E5-799A-44D8-B8B0-9E2F5D009E59}" type="slidenum">
              <a:rPr lang="en-GB" smtClean="0"/>
              <a:t>39</a:t>
            </a:fld>
            <a:endParaRPr lang="en-GB"/>
          </a:p>
        </p:txBody>
      </p:sp>
    </p:spTree>
    <p:extLst>
      <p:ext uri="{BB962C8B-B14F-4D97-AF65-F5344CB8AC3E}">
        <p14:creationId xmlns:p14="http://schemas.microsoft.com/office/powerpoint/2010/main" val="1445944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B2874E5-799A-44D8-B8B0-9E2F5D009E59}" type="slidenum">
              <a:rPr lang="en-GB" smtClean="0"/>
              <a:t>4</a:t>
            </a:fld>
            <a:endParaRPr lang="en-GB"/>
          </a:p>
        </p:txBody>
      </p:sp>
    </p:spTree>
    <p:extLst>
      <p:ext uri="{BB962C8B-B14F-4D97-AF65-F5344CB8AC3E}">
        <p14:creationId xmlns:p14="http://schemas.microsoft.com/office/powerpoint/2010/main" val="29919897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42F42-4C21-B93D-312A-92FDAE6759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D525E1-7602-BDF1-0394-FB1410DA49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DEBEF9-3BAC-8C1F-A66C-2A26DC01987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6F50E99-EF4D-0283-35C5-3EDC5EC25C0B}"/>
              </a:ext>
            </a:extLst>
          </p:cNvPr>
          <p:cNvSpPr>
            <a:spLocks noGrp="1"/>
          </p:cNvSpPr>
          <p:nvPr>
            <p:ph type="sldNum" sz="quarter" idx="5"/>
          </p:nvPr>
        </p:nvSpPr>
        <p:spPr/>
        <p:txBody>
          <a:bodyPr/>
          <a:lstStyle/>
          <a:p>
            <a:fld id="{3B2874E5-799A-44D8-B8B0-9E2F5D009E59}" type="slidenum">
              <a:rPr lang="en-GB" smtClean="0"/>
              <a:t>40</a:t>
            </a:fld>
            <a:endParaRPr lang="en-GB"/>
          </a:p>
        </p:txBody>
      </p:sp>
    </p:spTree>
    <p:extLst>
      <p:ext uri="{BB962C8B-B14F-4D97-AF65-F5344CB8AC3E}">
        <p14:creationId xmlns:p14="http://schemas.microsoft.com/office/powerpoint/2010/main" val="561430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97EB8-BAB9-9711-F404-2DD3A0382D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255851-5638-715B-4F7A-1AD5B4E8DB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4B574D-DDBC-B8CB-A5A8-EBC43047AB0D}"/>
              </a:ext>
            </a:extLst>
          </p:cNvPr>
          <p:cNvSpPr>
            <a:spLocks noGrp="1"/>
          </p:cNvSpPr>
          <p:nvPr>
            <p:ph type="body" idx="1"/>
          </p:nvPr>
        </p:nvSpPr>
        <p:spPr/>
        <p:txBody>
          <a:bodyPr/>
          <a:lstStyle/>
          <a:p>
            <a:r>
              <a:rPr lang="en-GB" dirty="0"/>
              <a:t>Myth around thinking asking the question will put idea in to their head – being direct and honest with the question. </a:t>
            </a:r>
          </a:p>
          <a:p>
            <a:r>
              <a:rPr lang="en-GB" dirty="0"/>
              <a:t>Raise as a safeguarding issue</a:t>
            </a:r>
          </a:p>
          <a:p>
            <a:r>
              <a:rPr lang="en-GB" dirty="0"/>
              <a:t>Follow your own safeguarding protocol first and foremost. </a:t>
            </a:r>
          </a:p>
          <a:p>
            <a:r>
              <a:rPr lang="en-GB" b="1" dirty="0"/>
              <a:t>Has you setting got a mental health policy, does it talk about suicide and the procedure around this? </a:t>
            </a:r>
            <a:endParaRPr lang="en-GB" dirty="0"/>
          </a:p>
        </p:txBody>
      </p:sp>
      <p:sp>
        <p:nvSpPr>
          <p:cNvPr id="4" name="Slide Number Placeholder 3">
            <a:extLst>
              <a:ext uri="{FF2B5EF4-FFF2-40B4-BE49-F238E27FC236}">
                <a16:creationId xmlns:a16="http://schemas.microsoft.com/office/drawing/2014/main" id="{531775E6-7B55-F96D-7BC7-3F1D4D4D867C}"/>
              </a:ext>
            </a:extLst>
          </p:cNvPr>
          <p:cNvSpPr>
            <a:spLocks noGrp="1"/>
          </p:cNvSpPr>
          <p:nvPr>
            <p:ph type="sldNum" sz="quarter" idx="5"/>
          </p:nvPr>
        </p:nvSpPr>
        <p:spPr/>
        <p:txBody>
          <a:bodyPr/>
          <a:lstStyle/>
          <a:p>
            <a:fld id="{3B2874E5-799A-44D8-B8B0-9E2F5D009E59}" type="slidenum">
              <a:rPr lang="en-GB" smtClean="0"/>
              <a:t>41</a:t>
            </a:fld>
            <a:endParaRPr lang="en-GB"/>
          </a:p>
        </p:txBody>
      </p:sp>
    </p:spTree>
    <p:extLst>
      <p:ext uri="{BB962C8B-B14F-4D97-AF65-F5344CB8AC3E}">
        <p14:creationId xmlns:p14="http://schemas.microsoft.com/office/powerpoint/2010/main" val="27594899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ED52F-82E0-DFCA-F9E5-00C7251D20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F3C10A-C6B9-E900-8EF8-75B5A97323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457963-D98E-4F74-10A3-0FE2EFD9A1E4}"/>
              </a:ext>
            </a:extLst>
          </p:cNvPr>
          <p:cNvSpPr>
            <a:spLocks noGrp="1"/>
          </p:cNvSpPr>
          <p:nvPr>
            <p:ph type="body" idx="1"/>
          </p:nvPr>
        </p:nvSpPr>
        <p:spPr/>
        <p:txBody>
          <a:bodyPr/>
          <a:lstStyle/>
          <a:p>
            <a:r>
              <a:rPr lang="en-GB" b="1" dirty="0"/>
              <a:t>KAHOOT</a:t>
            </a:r>
          </a:p>
          <a:p>
            <a:r>
              <a:rPr lang="en-GB" dirty="0"/>
              <a:t>Appropriate or not? Activity. </a:t>
            </a:r>
          </a:p>
        </p:txBody>
      </p:sp>
      <p:sp>
        <p:nvSpPr>
          <p:cNvPr id="4" name="Slide Number Placeholder 3">
            <a:extLst>
              <a:ext uri="{FF2B5EF4-FFF2-40B4-BE49-F238E27FC236}">
                <a16:creationId xmlns:a16="http://schemas.microsoft.com/office/drawing/2014/main" id="{FFE84A8F-55D8-3A20-1A56-5F29F6E6913B}"/>
              </a:ext>
            </a:extLst>
          </p:cNvPr>
          <p:cNvSpPr>
            <a:spLocks noGrp="1"/>
          </p:cNvSpPr>
          <p:nvPr>
            <p:ph type="sldNum" sz="quarter" idx="5"/>
          </p:nvPr>
        </p:nvSpPr>
        <p:spPr/>
        <p:txBody>
          <a:bodyPr/>
          <a:lstStyle/>
          <a:p>
            <a:fld id="{3B2874E5-799A-44D8-B8B0-9E2F5D009E59}" type="slidenum">
              <a:rPr lang="en-GB" smtClean="0"/>
              <a:t>42</a:t>
            </a:fld>
            <a:endParaRPr lang="en-GB"/>
          </a:p>
        </p:txBody>
      </p:sp>
    </p:spTree>
    <p:extLst>
      <p:ext uri="{BB962C8B-B14F-4D97-AF65-F5344CB8AC3E}">
        <p14:creationId xmlns:p14="http://schemas.microsoft.com/office/powerpoint/2010/main" val="31373082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7F7D0-08A8-0639-1D2C-6880BD2EE8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01BE5F-8C77-F9C8-5F8E-AEBD1E063F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734AEB-310B-BD11-D8F3-6FE1B59D7E6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4F93678-16BA-1070-88C3-EA0DF67D7F77}"/>
              </a:ext>
            </a:extLst>
          </p:cNvPr>
          <p:cNvSpPr>
            <a:spLocks noGrp="1"/>
          </p:cNvSpPr>
          <p:nvPr>
            <p:ph type="sldNum" sz="quarter" idx="5"/>
          </p:nvPr>
        </p:nvSpPr>
        <p:spPr/>
        <p:txBody>
          <a:bodyPr/>
          <a:lstStyle/>
          <a:p>
            <a:fld id="{3B2874E5-799A-44D8-B8B0-9E2F5D009E59}" type="slidenum">
              <a:rPr lang="en-GB" smtClean="0"/>
              <a:t>43</a:t>
            </a:fld>
            <a:endParaRPr lang="en-GB"/>
          </a:p>
        </p:txBody>
      </p:sp>
    </p:spTree>
    <p:extLst>
      <p:ext uri="{BB962C8B-B14F-4D97-AF65-F5344CB8AC3E}">
        <p14:creationId xmlns:p14="http://schemas.microsoft.com/office/powerpoint/2010/main" val="33939396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BAD1F-373F-F2D1-9402-F115AAAA14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040860-5404-2FFA-323D-3526DAA68D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D84FC6-31CA-FC5E-EF5E-7ACB3BCF07B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A88CFFF-44AD-AB1C-F3AC-0BCBD2D4028C}"/>
              </a:ext>
            </a:extLst>
          </p:cNvPr>
          <p:cNvSpPr>
            <a:spLocks noGrp="1"/>
          </p:cNvSpPr>
          <p:nvPr>
            <p:ph type="sldNum" sz="quarter" idx="5"/>
          </p:nvPr>
        </p:nvSpPr>
        <p:spPr/>
        <p:txBody>
          <a:bodyPr/>
          <a:lstStyle/>
          <a:p>
            <a:fld id="{3B2874E5-799A-44D8-B8B0-9E2F5D009E59}" type="slidenum">
              <a:rPr lang="en-GB" smtClean="0"/>
              <a:t>44</a:t>
            </a:fld>
            <a:endParaRPr lang="en-GB"/>
          </a:p>
        </p:txBody>
      </p:sp>
    </p:spTree>
    <p:extLst>
      <p:ext uri="{BB962C8B-B14F-4D97-AF65-F5344CB8AC3E}">
        <p14:creationId xmlns:p14="http://schemas.microsoft.com/office/powerpoint/2010/main" val="36138096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in pairs; If stuck, what question would you ask?</a:t>
            </a:r>
          </a:p>
        </p:txBody>
      </p:sp>
      <p:sp>
        <p:nvSpPr>
          <p:cNvPr id="4" name="Slide Number Placeholder 3"/>
          <p:cNvSpPr>
            <a:spLocks noGrp="1"/>
          </p:cNvSpPr>
          <p:nvPr>
            <p:ph type="sldNum" sz="quarter" idx="5"/>
          </p:nvPr>
        </p:nvSpPr>
        <p:spPr/>
        <p:txBody>
          <a:bodyPr/>
          <a:lstStyle/>
          <a:p>
            <a:fld id="{3B2874E5-799A-44D8-B8B0-9E2F5D009E59}" type="slidenum">
              <a:rPr lang="en-GB" smtClean="0"/>
              <a:t>45</a:t>
            </a:fld>
            <a:endParaRPr lang="en-GB"/>
          </a:p>
        </p:txBody>
      </p:sp>
    </p:spTree>
    <p:extLst>
      <p:ext uri="{BB962C8B-B14F-4D97-AF65-F5344CB8AC3E}">
        <p14:creationId xmlns:p14="http://schemas.microsoft.com/office/powerpoint/2010/main" val="1699588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Page 19 in booklets</a:t>
            </a:r>
          </a:p>
          <a:p>
            <a:r>
              <a:rPr lang="en-GB" dirty="0"/>
              <a:t>Not saying ‘’lost’’, for young people with ND conditions can be misinterpreted as they are actually lost. </a:t>
            </a:r>
          </a:p>
          <a:p>
            <a:endParaRPr lang="en-GB" dirty="0"/>
          </a:p>
          <a:p>
            <a:r>
              <a:rPr lang="en-GB" dirty="0"/>
              <a:t>For those who are experiencing grief, the use of word ‘dead’, ‘died’, can be really tough. </a:t>
            </a:r>
          </a:p>
          <a:p>
            <a:endParaRPr lang="en-GB" dirty="0"/>
          </a:p>
          <a:p>
            <a:r>
              <a:rPr lang="en-GB" dirty="0"/>
              <a:t>What not to say.</a:t>
            </a:r>
          </a:p>
          <a:p>
            <a:endParaRPr lang="en-GB" dirty="0"/>
          </a:p>
          <a:p>
            <a:endParaRPr lang="en-GB" dirty="0"/>
          </a:p>
        </p:txBody>
      </p:sp>
      <p:sp>
        <p:nvSpPr>
          <p:cNvPr id="4" name="Slide Number Placeholder 3"/>
          <p:cNvSpPr>
            <a:spLocks noGrp="1"/>
          </p:cNvSpPr>
          <p:nvPr>
            <p:ph type="sldNum" sz="quarter" idx="5"/>
          </p:nvPr>
        </p:nvSpPr>
        <p:spPr/>
        <p:txBody>
          <a:bodyPr/>
          <a:lstStyle/>
          <a:p>
            <a:fld id="{3B2874E5-799A-44D8-B8B0-9E2F5D009E59}" type="slidenum">
              <a:rPr lang="en-GB" smtClean="0"/>
              <a:t>46</a:t>
            </a:fld>
            <a:endParaRPr lang="en-GB"/>
          </a:p>
        </p:txBody>
      </p:sp>
    </p:spTree>
    <p:extLst>
      <p:ext uri="{BB962C8B-B14F-4D97-AF65-F5344CB8AC3E}">
        <p14:creationId xmlns:p14="http://schemas.microsoft.com/office/powerpoint/2010/main" val="1511647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D2470-D3EA-68FD-D745-7243964C62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924A72-B3A2-CBA8-6D81-37126EA1EC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1C619C-A5D0-B09B-FBCA-AAF1F8354E35}"/>
              </a:ext>
            </a:extLst>
          </p:cNvPr>
          <p:cNvSpPr>
            <a:spLocks noGrp="1"/>
          </p:cNvSpPr>
          <p:nvPr>
            <p:ph type="body" idx="1"/>
          </p:nvPr>
        </p:nvSpPr>
        <p:spPr/>
        <p:txBody>
          <a:bodyPr/>
          <a:lstStyle/>
          <a:p>
            <a:r>
              <a:rPr lang="en-GB" dirty="0"/>
              <a:t>See this as a tug of war. What are the things that pull them back over to the ‘’life’’ side. Go back to the case studies and pull out the signs that would keep the tug of war on ‘’life side’’. </a:t>
            </a:r>
          </a:p>
          <a:p>
            <a:r>
              <a:rPr lang="en-GB" dirty="0"/>
              <a:t>Then talk to delegates, to state that it’s got to come from them and its our role to pick up on what they are telling us, not what we think is the answer for them. </a:t>
            </a:r>
          </a:p>
          <a:p>
            <a:endParaRPr lang="en-GB" dirty="0"/>
          </a:p>
          <a:p>
            <a:r>
              <a:rPr lang="en-GB" dirty="0"/>
              <a:t>Talk about the ANTS. </a:t>
            </a:r>
          </a:p>
          <a:p>
            <a:r>
              <a:rPr lang="en-GB" dirty="0"/>
              <a:t>Refer to safety plan – it’s all about the here and now, how can we keep you safe right now? </a:t>
            </a:r>
          </a:p>
          <a:p>
            <a:endParaRPr lang="en-GB" dirty="0"/>
          </a:p>
          <a:p>
            <a:endParaRPr lang="en-GB" dirty="0"/>
          </a:p>
        </p:txBody>
      </p:sp>
      <p:sp>
        <p:nvSpPr>
          <p:cNvPr id="4" name="Slide Number Placeholder 3">
            <a:extLst>
              <a:ext uri="{FF2B5EF4-FFF2-40B4-BE49-F238E27FC236}">
                <a16:creationId xmlns:a16="http://schemas.microsoft.com/office/drawing/2014/main" id="{A345A625-76BD-3C44-C207-9F1EB8BE8E4E}"/>
              </a:ext>
            </a:extLst>
          </p:cNvPr>
          <p:cNvSpPr>
            <a:spLocks noGrp="1"/>
          </p:cNvSpPr>
          <p:nvPr>
            <p:ph type="sldNum" sz="quarter" idx="5"/>
          </p:nvPr>
        </p:nvSpPr>
        <p:spPr/>
        <p:txBody>
          <a:bodyPr/>
          <a:lstStyle/>
          <a:p>
            <a:fld id="{3B2874E5-799A-44D8-B8B0-9E2F5D009E59}" type="slidenum">
              <a:rPr lang="en-GB" smtClean="0"/>
              <a:t>47</a:t>
            </a:fld>
            <a:endParaRPr lang="en-GB"/>
          </a:p>
        </p:txBody>
      </p:sp>
    </p:spTree>
    <p:extLst>
      <p:ext uri="{BB962C8B-B14F-4D97-AF65-F5344CB8AC3E}">
        <p14:creationId xmlns:p14="http://schemas.microsoft.com/office/powerpoint/2010/main" val="25500043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6265F-6B99-B4D1-C912-8F5EE08455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F8813A-356E-E99D-88AA-7DAE873E07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DB5561-2419-0CA4-B99B-B2BEBEFDC1DF}"/>
              </a:ext>
            </a:extLst>
          </p:cNvPr>
          <p:cNvSpPr>
            <a:spLocks noGrp="1"/>
          </p:cNvSpPr>
          <p:nvPr>
            <p:ph type="body" idx="1"/>
          </p:nvPr>
        </p:nvSpPr>
        <p:spPr/>
        <p:txBody>
          <a:bodyPr/>
          <a:lstStyle/>
          <a:p>
            <a:r>
              <a:rPr lang="en-GB" dirty="0"/>
              <a:t>See this as a tug of war. What are the things that pull them back over to the ‘’life’’ side. Go back to the case studies and pull out the signs that would keep the tug of war on ‘’life side’’. </a:t>
            </a:r>
          </a:p>
          <a:p>
            <a:r>
              <a:rPr lang="en-GB" dirty="0"/>
              <a:t>Then talk to delegates, to state that it’s got to come from them and its our role to pick up on what they are telling us, not what we think is the answer for them. </a:t>
            </a:r>
          </a:p>
          <a:p>
            <a:endParaRPr lang="en-GB" dirty="0"/>
          </a:p>
          <a:p>
            <a:r>
              <a:rPr lang="en-GB" b="1" i="1" dirty="0"/>
              <a:t>PALS Model – goes in to a lot more details and we highly recommend the ASIST Course.</a:t>
            </a:r>
          </a:p>
          <a:p>
            <a:endParaRPr lang="en-GB" dirty="0"/>
          </a:p>
          <a:p>
            <a:r>
              <a:rPr lang="en-GB" dirty="0"/>
              <a:t>Talk about the ANTS. </a:t>
            </a:r>
          </a:p>
          <a:p>
            <a:r>
              <a:rPr lang="en-GB" dirty="0"/>
              <a:t>Refer to safety plan – it’s all about the here and now, how can we keep you safe right now? </a:t>
            </a:r>
          </a:p>
          <a:p>
            <a:endParaRPr lang="en-GB" dirty="0"/>
          </a:p>
          <a:p>
            <a:endParaRPr lang="en-GB" dirty="0"/>
          </a:p>
        </p:txBody>
      </p:sp>
      <p:sp>
        <p:nvSpPr>
          <p:cNvPr id="4" name="Slide Number Placeholder 3">
            <a:extLst>
              <a:ext uri="{FF2B5EF4-FFF2-40B4-BE49-F238E27FC236}">
                <a16:creationId xmlns:a16="http://schemas.microsoft.com/office/drawing/2014/main" id="{9195BC58-CDD6-2B1A-E730-E91E015884CE}"/>
              </a:ext>
            </a:extLst>
          </p:cNvPr>
          <p:cNvSpPr>
            <a:spLocks noGrp="1"/>
          </p:cNvSpPr>
          <p:nvPr>
            <p:ph type="sldNum" sz="quarter" idx="5"/>
          </p:nvPr>
        </p:nvSpPr>
        <p:spPr/>
        <p:txBody>
          <a:bodyPr/>
          <a:lstStyle/>
          <a:p>
            <a:fld id="{3B2874E5-799A-44D8-B8B0-9E2F5D009E59}" type="slidenum">
              <a:rPr lang="en-GB" smtClean="0"/>
              <a:t>48</a:t>
            </a:fld>
            <a:endParaRPr lang="en-GB"/>
          </a:p>
        </p:txBody>
      </p:sp>
    </p:spTree>
    <p:extLst>
      <p:ext uri="{BB962C8B-B14F-4D97-AF65-F5344CB8AC3E}">
        <p14:creationId xmlns:p14="http://schemas.microsoft.com/office/powerpoint/2010/main" val="38992035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AE05A-8857-81F1-22E7-EE4AD86A4A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1F0A57-5FE3-03A5-43D6-45666E6877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7FA0E8-1766-33C4-7177-B4E26A194E1A}"/>
              </a:ext>
            </a:extLst>
          </p:cNvPr>
          <p:cNvSpPr>
            <a:spLocks noGrp="1"/>
          </p:cNvSpPr>
          <p:nvPr>
            <p:ph type="body" idx="1"/>
          </p:nvPr>
        </p:nvSpPr>
        <p:spPr/>
        <p:txBody>
          <a:bodyPr/>
          <a:lstStyle/>
          <a:p>
            <a:r>
              <a:rPr lang="en-GB" dirty="0"/>
              <a:t>Harmless Tool – Developed by Oxford NHS Foundation Trust - </a:t>
            </a:r>
            <a:r>
              <a:rPr lang="en-US" dirty="0" err="1">
                <a:hlinkClick r:id="rId3"/>
              </a:rPr>
              <a:t>harmLESS</a:t>
            </a:r>
            <a:r>
              <a:rPr lang="en-US" dirty="0">
                <a:hlinkClick r:id="rId3"/>
              </a:rPr>
              <a:t> | Young people and suicide</a:t>
            </a:r>
            <a:r>
              <a:rPr lang="en-GB" dirty="0"/>
              <a:t> https://harmless.nhs.uk/assessment/ – centre of excellence for self harm and suicide prevention. </a:t>
            </a:r>
            <a:endParaRPr lang="en-US" dirty="0"/>
          </a:p>
          <a:p>
            <a:endParaRPr lang="en-GB" dirty="0"/>
          </a:p>
        </p:txBody>
      </p:sp>
      <p:sp>
        <p:nvSpPr>
          <p:cNvPr id="4" name="Slide Number Placeholder 3">
            <a:extLst>
              <a:ext uri="{FF2B5EF4-FFF2-40B4-BE49-F238E27FC236}">
                <a16:creationId xmlns:a16="http://schemas.microsoft.com/office/drawing/2014/main" id="{C0C037A9-2DA4-0EC0-36D2-D99D15FD5403}"/>
              </a:ext>
            </a:extLst>
          </p:cNvPr>
          <p:cNvSpPr>
            <a:spLocks noGrp="1"/>
          </p:cNvSpPr>
          <p:nvPr>
            <p:ph type="sldNum" sz="quarter" idx="5"/>
          </p:nvPr>
        </p:nvSpPr>
        <p:spPr/>
        <p:txBody>
          <a:bodyPr/>
          <a:lstStyle/>
          <a:p>
            <a:fld id="{3B2874E5-799A-44D8-B8B0-9E2F5D009E59}" type="slidenum">
              <a:rPr lang="en-GB" smtClean="0"/>
              <a:t>49</a:t>
            </a:fld>
            <a:endParaRPr lang="en-GB"/>
          </a:p>
        </p:txBody>
      </p:sp>
    </p:spTree>
    <p:extLst>
      <p:ext uri="{BB962C8B-B14F-4D97-AF65-F5344CB8AC3E}">
        <p14:creationId xmlns:p14="http://schemas.microsoft.com/office/powerpoint/2010/main" val="3424175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B2874E5-799A-44D8-B8B0-9E2F5D009E59}" type="slidenum">
              <a:rPr lang="en-GB" smtClean="0"/>
              <a:t>5</a:t>
            </a:fld>
            <a:endParaRPr lang="en-GB"/>
          </a:p>
        </p:txBody>
      </p:sp>
    </p:spTree>
    <p:extLst>
      <p:ext uri="{BB962C8B-B14F-4D97-AF65-F5344CB8AC3E}">
        <p14:creationId xmlns:p14="http://schemas.microsoft.com/office/powerpoint/2010/main" val="35444892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Lead into a dialogue and spot the ‘buts’. </a:t>
            </a:r>
            <a:r>
              <a:rPr lang="en-GB" b="1" dirty="0"/>
              <a:t>Signs of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Split the stories out and practice a conversation, try and spot the buts.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3B2874E5-799A-44D8-B8B0-9E2F5D009E59}" type="slidenum">
              <a:rPr lang="en-GB" smtClean="0"/>
              <a:t>50</a:t>
            </a:fld>
            <a:endParaRPr lang="en-GB"/>
          </a:p>
        </p:txBody>
      </p:sp>
    </p:spTree>
    <p:extLst>
      <p:ext uri="{BB962C8B-B14F-4D97-AF65-F5344CB8AC3E}">
        <p14:creationId xmlns:p14="http://schemas.microsoft.com/office/powerpoint/2010/main" val="27198398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LOOK at suicide bitesize can we add any of this is or </a:t>
            </a:r>
            <a:r>
              <a:rPr lang="en-GB"/>
              <a:t>from ASIST</a:t>
            </a:r>
            <a:r>
              <a:rPr lang="en-GB" dirty="0"/>
              <a:t>?** - Tony</a:t>
            </a:r>
          </a:p>
        </p:txBody>
      </p:sp>
      <p:sp>
        <p:nvSpPr>
          <p:cNvPr id="4" name="Slide Number Placeholder 3"/>
          <p:cNvSpPr>
            <a:spLocks noGrp="1"/>
          </p:cNvSpPr>
          <p:nvPr>
            <p:ph type="sldNum" sz="quarter" idx="5"/>
          </p:nvPr>
        </p:nvSpPr>
        <p:spPr/>
        <p:txBody>
          <a:bodyPr/>
          <a:lstStyle/>
          <a:p>
            <a:fld id="{3B2874E5-799A-44D8-B8B0-9E2F5D009E59}" type="slidenum">
              <a:rPr lang="en-GB" smtClean="0"/>
              <a:t>51</a:t>
            </a:fld>
            <a:endParaRPr lang="en-GB"/>
          </a:p>
        </p:txBody>
      </p:sp>
    </p:spTree>
    <p:extLst>
      <p:ext uri="{BB962C8B-B14F-4D97-AF65-F5344CB8AC3E}">
        <p14:creationId xmlns:p14="http://schemas.microsoft.com/office/powerpoint/2010/main" val="17249721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84790-FD43-E040-3270-041415C9E8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1269F9-7A1E-8A2E-8C4E-F45816874C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4A5D66-E2DC-9EFD-FCD2-8343F55AE41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B5B9204-2407-9805-54C7-3EE18EAE845F}"/>
              </a:ext>
            </a:extLst>
          </p:cNvPr>
          <p:cNvSpPr>
            <a:spLocks noGrp="1"/>
          </p:cNvSpPr>
          <p:nvPr>
            <p:ph type="sldNum" sz="quarter" idx="5"/>
          </p:nvPr>
        </p:nvSpPr>
        <p:spPr/>
        <p:txBody>
          <a:bodyPr/>
          <a:lstStyle/>
          <a:p>
            <a:fld id="{3B2874E5-799A-44D8-B8B0-9E2F5D009E59}" type="slidenum">
              <a:rPr lang="en-GB" smtClean="0"/>
              <a:t>52</a:t>
            </a:fld>
            <a:endParaRPr lang="en-GB"/>
          </a:p>
        </p:txBody>
      </p:sp>
    </p:spTree>
    <p:extLst>
      <p:ext uri="{BB962C8B-B14F-4D97-AF65-F5344CB8AC3E}">
        <p14:creationId xmlns:p14="http://schemas.microsoft.com/office/powerpoint/2010/main" val="2162215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7A457-5250-4ACD-7993-F2BCBEB588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722572-4F3F-4139-FEEB-D534110ECB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78E9A4-A300-85C1-7258-713BA23ED93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Make sure we have the serious up to date one but just reiterate this might be an updated one than the one they have in the book. </a:t>
            </a:r>
          </a:p>
          <a:p>
            <a:endParaRPr lang="en-GB" dirty="0"/>
          </a:p>
        </p:txBody>
      </p:sp>
      <p:sp>
        <p:nvSpPr>
          <p:cNvPr id="4" name="Slide Number Placeholder 3">
            <a:extLst>
              <a:ext uri="{FF2B5EF4-FFF2-40B4-BE49-F238E27FC236}">
                <a16:creationId xmlns:a16="http://schemas.microsoft.com/office/drawing/2014/main" id="{BF5DC346-2BE4-4843-1F62-744AC0158FAD}"/>
              </a:ext>
            </a:extLst>
          </p:cNvPr>
          <p:cNvSpPr>
            <a:spLocks noGrp="1"/>
          </p:cNvSpPr>
          <p:nvPr>
            <p:ph type="sldNum" sz="quarter" idx="5"/>
          </p:nvPr>
        </p:nvSpPr>
        <p:spPr/>
        <p:txBody>
          <a:bodyPr/>
          <a:lstStyle/>
          <a:p>
            <a:fld id="{3B2874E5-799A-44D8-B8B0-9E2F5D009E59}" type="slidenum">
              <a:rPr lang="en-GB" smtClean="0"/>
              <a:t>53</a:t>
            </a:fld>
            <a:endParaRPr lang="en-GB"/>
          </a:p>
        </p:txBody>
      </p:sp>
    </p:spTree>
    <p:extLst>
      <p:ext uri="{BB962C8B-B14F-4D97-AF65-F5344CB8AC3E}">
        <p14:creationId xmlns:p14="http://schemas.microsoft.com/office/powerpoint/2010/main" val="22500100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07F2F7-E86B-4D3F-8314-D73D48F2704B}" type="slidenum">
              <a:rPr lang="en-GB" smtClean="0"/>
              <a:t>54</a:t>
            </a:fld>
            <a:endParaRPr lang="en-GB"/>
          </a:p>
        </p:txBody>
      </p:sp>
    </p:spTree>
    <p:extLst>
      <p:ext uri="{BB962C8B-B14F-4D97-AF65-F5344CB8AC3E}">
        <p14:creationId xmlns:p14="http://schemas.microsoft.com/office/powerpoint/2010/main" val="13949054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07F2F7-E86B-4D3F-8314-D73D48F2704B}" type="slidenum">
              <a:rPr lang="en-GB" smtClean="0"/>
              <a:t>55</a:t>
            </a:fld>
            <a:endParaRPr lang="en-GB"/>
          </a:p>
        </p:txBody>
      </p:sp>
    </p:spTree>
    <p:extLst>
      <p:ext uri="{BB962C8B-B14F-4D97-AF65-F5344CB8AC3E}">
        <p14:creationId xmlns:p14="http://schemas.microsoft.com/office/powerpoint/2010/main" val="20623185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07F2F7-E86B-4D3F-8314-D73D48F2704B}" type="slidenum">
              <a:rPr lang="en-GB" smtClean="0"/>
              <a:t>56</a:t>
            </a:fld>
            <a:endParaRPr lang="en-GB"/>
          </a:p>
        </p:txBody>
      </p:sp>
    </p:spTree>
    <p:extLst>
      <p:ext uri="{BB962C8B-B14F-4D97-AF65-F5344CB8AC3E}">
        <p14:creationId xmlns:p14="http://schemas.microsoft.com/office/powerpoint/2010/main" val="11055706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B2874E5-799A-44D8-B8B0-9E2F5D009E59}" type="slidenum">
              <a:rPr lang="en-GB" smtClean="0"/>
              <a:t>57</a:t>
            </a:fld>
            <a:endParaRPr lang="en-GB"/>
          </a:p>
        </p:txBody>
      </p:sp>
    </p:spTree>
    <p:extLst>
      <p:ext uri="{BB962C8B-B14F-4D97-AF65-F5344CB8AC3E}">
        <p14:creationId xmlns:p14="http://schemas.microsoft.com/office/powerpoint/2010/main" val="41682398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Page 16 in booklets on suicide and technology – age old debate is social media a positive or a negative. Refer them to social media bitesize which looks in to how we can assess out young persons digital life in relation to its impact on their mental health. </a:t>
            </a:r>
          </a:p>
        </p:txBody>
      </p:sp>
      <p:sp>
        <p:nvSpPr>
          <p:cNvPr id="4" name="Slide Number Placeholder 3"/>
          <p:cNvSpPr>
            <a:spLocks noGrp="1"/>
          </p:cNvSpPr>
          <p:nvPr>
            <p:ph type="sldNum" sz="quarter" idx="5"/>
          </p:nvPr>
        </p:nvSpPr>
        <p:spPr/>
        <p:txBody>
          <a:bodyPr/>
          <a:lstStyle/>
          <a:p>
            <a:fld id="{3B2874E5-799A-44D8-B8B0-9E2F5D009E59}" type="slidenum">
              <a:rPr lang="en-GB" smtClean="0"/>
              <a:t>58</a:t>
            </a:fld>
            <a:endParaRPr lang="en-GB"/>
          </a:p>
        </p:txBody>
      </p:sp>
    </p:spTree>
    <p:extLst>
      <p:ext uri="{BB962C8B-B14F-4D97-AF65-F5344CB8AC3E}">
        <p14:creationId xmlns:p14="http://schemas.microsoft.com/office/powerpoint/2010/main" val="36104947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F9EA8-728B-4C33-60FB-165AAA530E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87DC53-68DC-CBCE-8C34-3D467414AF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85130D-80D8-6E4A-461E-69633F8788C7}"/>
              </a:ext>
            </a:extLst>
          </p:cNvPr>
          <p:cNvSpPr>
            <a:spLocks noGrp="1"/>
          </p:cNvSpPr>
          <p:nvPr>
            <p:ph type="body" idx="1"/>
          </p:nvPr>
        </p:nvSpPr>
        <p:spPr/>
        <p:txBody>
          <a:bodyPr/>
          <a:lstStyle/>
          <a:p>
            <a:r>
              <a:rPr lang="en-GB" dirty="0"/>
              <a:t>Page 16 in booklets on suicide and technology – age old debate is social media a positive or a negative. Refer them to social media bitesize which looks in to how we can assess out young persons digital life in relation to its impact on their mental health. </a:t>
            </a:r>
          </a:p>
        </p:txBody>
      </p:sp>
      <p:sp>
        <p:nvSpPr>
          <p:cNvPr id="4" name="Slide Number Placeholder 3">
            <a:extLst>
              <a:ext uri="{FF2B5EF4-FFF2-40B4-BE49-F238E27FC236}">
                <a16:creationId xmlns:a16="http://schemas.microsoft.com/office/drawing/2014/main" id="{E708D2CA-0D30-F6FC-BC33-2C5A1A301D08}"/>
              </a:ext>
            </a:extLst>
          </p:cNvPr>
          <p:cNvSpPr>
            <a:spLocks noGrp="1"/>
          </p:cNvSpPr>
          <p:nvPr>
            <p:ph type="sldNum" sz="quarter" idx="5"/>
          </p:nvPr>
        </p:nvSpPr>
        <p:spPr/>
        <p:txBody>
          <a:bodyPr/>
          <a:lstStyle/>
          <a:p>
            <a:fld id="{3B2874E5-799A-44D8-B8B0-9E2F5D009E59}" type="slidenum">
              <a:rPr lang="en-GB" smtClean="0"/>
              <a:t>59</a:t>
            </a:fld>
            <a:endParaRPr lang="en-GB"/>
          </a:p>
        </p:txBody>
      </p:sp>
    </p:spTree>
    <p:extLst>
      <p:ext uri="{BB962C8B-B14F-4D97-AF65-F5344CB8AC3E}">
        <p14:creationId xmlns:p14="http://schemas.microsoft.com/office/powerpoint/2010/main" val="949877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B2874E5-799A-44D8-B8B0-9E2F5D009E59}" type="slidenum">
              <a:rPr lang="en-GB" smtClean="0"/>
              <a:t>6</a:t>
            </a:fld>
            <a:endParaRPr lang="en-GB"/>
          </a:p>
        </p:txBody>
      </p:sp>
    </p:spTree>
    <p:extLst>
      <p:ext uri="{BB962C8B-B14F-4D97-AF65-F5344CB8AC3E}">
        <p14:creationId xmlns:p14="http://schemas.microsoft.com/office/powerpoint/2010/main" val="10772308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69CC3-D2BA-C465-8C40-71CBADFA0B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6FD2CC-043F-B052-1C63-D05DFFAE45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8F9987-A8C7-92AB-B78C-73BDAE401D1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else do people know of or do? </a:t>
            </a:r>
          </a:p>
          <a:p>
            <a:endParaRPr lang="en-GB" dirty="0"/>
          </a:p>
        </p:txBody>
      </p:sp>
      <p:sp>
        <p:nvSpPr>
          <p:cNvPr id="4" name="Slide Number Placeholder 3">
            <a:extLst>
              <a:ext uri="{FF2B5EF4-FFF2-40B4-BE49-F238E27FC236}">
                <a16:creationId xmlns:a16="http://schemas.microsoft.com/office/drawing/2014/main" id="{2BF07DCE-609A-5D24-19EE-E76AFA61C27B}"/>
              </a:ext>
            </a:extLst>
          </p:cNvPr>
          <p:cNvSpPr>
            <a:spLocks noGrp="1"/>
          </p:cNvSpPr>
          <p:nvPr>
            <p:ph type="sldNum" sz="quarter" idx="5"/>
          </p:nvPr>
        </p:nvSpPr>
        <p:spPr/>
        <p:txBody>
          <a:bodyPr/>
          <a:lstStyle/>
          <a:p>
            <a:fld id="{3B2874E5-799A-44D8-B8B0-9E2F5D009E59}" type="slidenum">
              <a:rPr lang="en-GB" smtClean="0"/>
              <a:t>60</a:t>
            </a:fld>
            <a:endParaRPr lang="en-GB"/>
          </a:p>
        </p:txBody>
      </p:sp>
    </p:spTree>
    <p:extLst>
      <p:ext uri="{BB962C8B-B14F-4D97-AF65-F5344CB8AC3E}">
        <p14:creationId xmlns:p14="http://schemas.microsoft.com/office/powerpoint/2010/main" val="9516003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Fran</a:t>
            </a:r>
          </a:p>
        </p:txBody>
      </p:sp>
      <p:sp>
        <p:nvSpPr>
          <p:cNvPr id="4" name="Slide Number Placeholder 3"/>
          <p:cNvSpPr>
            <a:spLocks noGrp="1"/>
          </p:cNvSpPr>
          <p:nvPr>
            <p:ph type="sldNum" sz="quarter" idx="5"/>
          </p:nvPr>
        </p:nvSpPr>
        <p:spPr/>
        <p:txBody>
          <a:bodyPr/>
          <a:lstStyle/>
          <a:p>
            <a:fld id="{9207F2F7-E86B-4D3F-8314-D73D48F2704B}" type="slidenum">
              <a:rPr lang="en-GB" smtClean="0"/>
              <a:t>61</a:t>
            </a:fld>
            <a:endParaRPr lang="en-GB"/>
          </a:p>
        </p:txBody>
      </p:sp>
    </p:spTree>
    <p:extLst>
      <p:ext uri="{BB962C8B-B14F-4D97-AF65-F5344CB8AC3E}">
        <p14:creationId xmlns:p14="http://schemas.microsoft.com/office/powerpoint/2010/main" val="32981069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B2874E5-799A-44D8-B8B0-9E2F5D009E59}" type="slidenum">
              <a:rPr lang="en-GB" smtClean="0"/>
              <a:t>62</a:t>
            </a:fld>
            <a:endParaRPr lang="en-GB"/>
          </a:p>
        </p:txBody>
      </p:sp>
    </p:spTree>
    <p:extLst>
      <p:ext uri="{BB962C8B-B14F-4D97-AF65-F5344CB8AC3E}">
        <p14:creationId xmlns:p14="http://schemas.microsoft.com/office/powerpoint/2010/main" val="25484660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5E4C7-8187-704B-76AD-0C97830293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220B62-360D-D649-C636-5E4E109B8A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6DD53D-4BCD-8963-D543-3DFBA5C529D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C5B6705-E2C8-E97A-5836-20C55D7E319D}"/>
              </a:ext>
            </a:extLst>
          </p:cNvPr>
          <p:cNvSpPr>
            <a:spLocks noGrp="1"/>
          </p:cNvSpPr>
          <p:nvPr>
            <p:ph type="sldNum" sz="quarter" idx="5"/>
          </p:nvPr>
        </p:nvSpPr>
        <p:spPr/>
        <p:txBody>
          <a:bodyPr/>
          <a:lstStyle/>
          <a:p>
            <a:fld id="{3B2874E5-799A-44D8-B8B0-9E2F5D009E59}" type="slidenum">
              <a:rPr lang="en-GB" smtClean="0"/>
              <a:t>63</a:t>
            </a:fld>
            <a:endParaRPr lang="en-GB"/>
          </a:p>
        </p:txBody>
      </p:sp>
    </p:spTree>
    <p:extLst>
      <p:ext uri="{BB962C8B-B14F-4D97-AF65-F5344CB8AC3E}">
        <p14:creationId xmlns:p14="http://schemas.microsoft.com/office/powerpoint/2010/main" val="16956404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B2874E5-799A-44D8-B8B0-9E2F5D009E59}" type="slidenum">
              <a:rPr lang="en-GB" smtClean="0"/>
              <a:t>64</a:t>
            </a:fld>
            <a:endParaRPr lang="en-GB"/>
          </a:p>
        </p:txBody>
      </p:sp>
    </p:spTree>
    <p:extLst>
      <p:ext uri="{BB962C8B-B14F-4D97-AF65-F5344CB8AC3E}">
        <p14:creationId xmlns:p14="http://schemas.microsoft.com/office/powerpoint/2010/main" val="9517957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B2874E5-799A-44D8-B8B0-9E2F5D009E59}" type="slidenum">
              <a:rPr lang="en-GB" smtClean="0"/>
              <a:t>65</a:t>
            </a:fld>
            <a:endParaRPr lang="en-GB"/>
          </a:p>
        </p:txBody>
      </p:sp>
    </p:spTree>
    <p:extLst>
      <p:ext uri="{BB962C8B-B14F-4D97-AF65-F5344CB8AC3E}">
        <p14:creationId xmlns:p14="http://schemas.microsoft.com/office/powerpoint/2010/main" val="348375455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B2874E5-799A-44D8-B8B0-9E2F5D009E59}" type="slidenum">
              <a:rPr lang="en-GB" smtClean="0"/>
              <a:t>66</a:t>
            </a:fld>
            <a:endParaRPr lang="en-GB"/>
          </a:p>
        </p:txBody>
      </p:sp>
    </p:spTree>
    <p:extLst>
      <p:ext uri="{BB962C8B-B14F-4D97-AF65-F5344CB8AC3E}">
        <p14:creationId xmlns:p14="http://schemas.microsoft.com/office/powerpoint/2010/main" val="1551452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B2874E5-799A-44D8-B8B0-9E2F5D009E59}" type="slidenum">
              <a:rPr lang="en-GB" smtClean="0"/>
              <a:t>67</a:t>
            </a:fld>
            <a:endParaRPr lang="en-GB"/>
          </a:p>
        </p:txBody>
      </p:sp>
    </p:spTree>
    <p:extLst>
      <p:ext uri="{BB962C8B-B14F-4D97-AF65-F5344CB8AC3E}">
        <p14:creationId xmlns:p14="http://schemas.microsoft.com/office/powerpoint/2010/main" val="12059397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50360-6B22-B853-C712-DCE3C0D4B9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C7E183-0F91-F2C7-DD79-F653E3C076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4FFDE7-187B-7C53-95BE-2D73F99706D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2298F80-53CB-2222-4FDD-A8AED9C017BA}"/>
              </a:ext>
            </a:extLst>
          </p:cNvPr>
          <p:cNvSpPr>
            <a:spLocks noGrp="1"/>
          </p:cNvSpPr>
          <p:nvPr>
            <p:ph type="sldNum" sz="quarter" idx="5"/>
          </p:nvPr>
        </p:nvSpPr>
        <p:spPr/>
        <p:txBody>
          <a:bodyPr/>
          <a:lstStyle/>
          <a:p>
            <a:fld id="{3B2874E5-799A-44D8-B8B0-9E2F5D009E59}" type="slidenum">
              <a:rPr lang="en-GB" smtClean="0"/>
              <a:t>68</a:t>
            </a:fld>
            <a:endParaRPr lang="en-GB"/>
          </a:p>
        </p:txBody>
      </p:sp>
    </p:spTree>
    <p:extLst>
      <p:ext uri="{BB962C8B-B14F-4D97-AF65-F5344CB8AC3E}">
        <p14:creationId xmlns:p14="http://schemas.microsoft.com/office/powerpoint/2010/main" val="99662318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7A258-A126-8C9C-C1A1-79D14E2209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69BDED-B154-AD15-6D71-93394ED27C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8FDD30-B96A-F474-B141-23D68B7AE7F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CCE7C02-37EC-D04C-E0CE-2741EB06AC2D}"/>
              </a:ext>
            </a:extLst>
          </p:cNvPr>
          <p:cNvSpPr>
            <a:spLocks noGrp="1"/>
          </p:cNvSpPr>
          <p:nvPr>
            <p:ph type="sldNum" sz="quarter" idx="5"/>
          </p:nvPr>
        </p:nvSpPr>
        <p:spPr/>
        <p:txBody>
          <a:bodyPr/>
          <a:lstStyle/>
          <a:p>
            <a:fld id="{3B2874E5-799A-44D8-B8B0-9E2F5D009E59}" type="slidenum">
              <a:rPr lang="en-GB" smtClean="0"/>
              <a:t>69</a:t>
            </a:fld>
            <a:endParaRPr lang="en-GB"/>
          </a:p>
        </p:txBody>
      </p:sp>
    </p:spTree>
    <p:extLst>
      <p:ext uri="{BB962C8B-B14F-4D97-AF65-F5344CB8AC3E}">
        <p14:creationId xmlns:p14="http://schemas.microsoft.com/office/powerpoint/2010/main" val="4197314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serious acronym stands for. </a:t>
            </a:r>
          </a:p>
          <a:p>
            <a:r>
              <a:rPr lang="en-GB" dirty="0"/>
              <a:t>Remembering this isn’t all about being placed on your, bringing in other support such as CAMHS, GP Support. </a:t>
            </a:r>
          </a:p>
          <a:p>
            <a:r>
              <a:rPr lang="en-GB" b="1" dirty="0"/>
              <a:t>O</a:t>
            </a:r>
            <a:r>
              <a:rPr lang="en-GB" dirty="0"/>
              <a:t> – observe for relapses and BEHAVIOUR. </a:t>
            </a:r>
          </a:p>
        </p:txBody>
      </p:sp>
      <p:sp>
        <p:nvSpPr>
          <p:cNvPr id="4" name="Slide Number Placeholder 3"/>
          <p:cNvSpPr>
            <a:spLocks noGrp="1"/>
          </p:cNvSpPr>
          <p:nvPr>
            <p:ph type="sldNum" sz="quarter" idx="5"/>
          </p:nvPr>
        </p:nvSpPr>
        <p:spPr/>
        <p:txBody>
          <a:bodyPr/>
          <a:lstStyle/>
          <a:p>
            <a:fld id="{3B2874E5-799A-44D8-B8B0-9E2F5D009E59}" type="slidenum">
              <a:rPr lang="en-GB" smtClean="0"/>
              <a:t>7</a:t>
            </a:fld>
            <a:endParaRPr lang="en-GB"/>
          </a:p>
        </p:txBody>
      </p:sp>
    </p:spTree>
    <p:extLst>
      <p:ext uri="{BB962C8B-B14F-4D97-AF65-F5344CB8AC3E}">
        <p14:creationId xmlns:p14="http://schemas.microsoft.com/office/powerpoint/2010/main" val="173008518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33C2F-0C12-5546-1F39-D86A680F92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B849E9-13AE-B45F-9B52-F84A7DFA66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E8A449-8A20-B87C-FE0E-A22A7DA7485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3F65A43-1139-DE79-BE49-EB7CB7CF4C70}"/>
              </a:ext>
            </a:extLst>
          </p:cNvPr>
          <p:cNvSpPr>
            <a:spLocks noGrp="1"/>
          </p:cNvSpPr>
          <p:nvPr>
            <p:ph type="sldNum" sz="quarter" idx="5"/>
          </p:nvPr>
        </p:nvSpPr>
        <p:spPr/>
        <p:txBody>
          <a:bodyPr/>
          <a:lstStyle/>
          <a:p>
            <a:fld id="{3B2874E5-799A-44D8-B8B0-9E2F5D009E59}" type="slidenum">
              <a:rPr lang="en-GB" smtClean="0"/>
              <a:t>70</a:t>
            </a:fld>
            <a:endParaRPr lang="en-GB"/>
          </a:p>
        </p:txBody>
      </p:sp>
    </p:spTree>
    <p:extLst>
      <p:ext uri="{BB962C8B-B14F-4D97-AF65-F5344CB8AC3E}">
        <p14:creationId xmlns:p14="http://schemas.microsoft.com/office/powerpoint/2010/main" val="4210861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Maybe relate to some things we may have seen, I.E Aidan on coronation street, what were the signs if people did see it?</a:t>
            </a:r>
          </a:p>
          <a:p>
            <a:r>
              <a:rPr lang="en-GB" dirty="0"/>
              <a:t>Gave away watch etc. Clues are sometimes there but not always. </a:t>
            </a:r>
          </a:p>
          <a:p>
            <a:r>
              <a:rPr lang="en-GB" dirty="0"/>
              <a:t>Lots of suicides happen out of the blue and can be very quick. </a:t>
            </a:r>
          </a:p>
          <a:p>
            <a:endParaRPr lang="en-GB" dirty="0"/>
          </a:p>
        </p:txBody>
      </p:sp>
      <p:sp>
        <p:nvSpPr>
          <p:cNvPr id="4" name="Slide Number Placeholder 3"/>
          <p:cNvSpPr>
            <a:spLocks noGrp="1"/>
          </p:cNvSpPr>
          <p:nvPr>
            <p:ph type="sldNum" sz="quarter" idx="5"/>
          </p:nvPr>
        </p:nvSpPr>
        <p:spPr/>
        <p:txBody>
          <a:bodyPr/>
          <a:lstStyle/>
          <a:p>
            <a:fld id="{3B2874E5-799A-44D8-B8B0-9E2F5D009E59}" type="slidenum">
              <a:rPr lang="en-GB" smtClean="0"/>
              <a:t>8</a:t>
            </a:fld>
            <a:endParaRPr lang="en-GB"/>
          </a:p>
        </p:txBody>
      </p:sp>
    </p:spTree>
    <p:extLst>
      <p:ext uri="{BB962C8B-B14F-4D97-AF65-F5344CB8AC3E}">
        <p14:creationId xmlns:p14="http://schemas.microsoft.com/office/powerpoint/2010/main" val="2977555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B6A5C-68DA-C002-77CB-4962937103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71183A-C1D4-238C-4750-B96CF0DE68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4BA0ED-A476-98A9-28F0-BF112ED26DDE}"/>
              </a:ext>
            </a:extLst>
          </p:cNvPr>
          <p:cNvSpPr>
            <a:spLocks noGrp="1"/>
          </p:cNvSpPr>
          <p:nvPr>
            <p:ph type="body" idx="1"/>
          </p:nvPr>
        </p:nvSpPr>
        <p:spPr/>
        <p:txBody>
          <a:bodyPr/>
          <a:lstStyle/>
          <a:p>
            <a:r>
              <a:rPr lang="en-GB" dirty="0"/>
              <a:t>Ask people to stamp on the one they’d be most concerned about. Choose top 3 answers. Make the point that all of these behaviours are concerning as it’s to do with the intent behind that behaviour.</a:t>
            </a:r>
          </a:p>
          <a:p>
            <a:endParaRPr lang="en-GB" dirty="0"/>
          </a:p>
        </p:txBody>
      </p:sp>
      <p:sp>
        <p:nvSpPr>
          <p:cNvPr id="4" name="Slide Number Placeholder 3">
            <a:extLst>
              <a:ext uri="{FF2B5EF4-FFF2-40B4-BE49-F238E27FC236}">
                <a16:creationId xmlns:a16="http://schemas.microsoft.com/office/drawing/2014/main" id="{9AAB0F68-8275-3B3E-BABD-635236003BCD}"/>
              </a:ext>
            </a:extLst>
          </p:cNvPr>
          <p:cNvSpPr>
            <a:spLocks noGrp="1"/>
          </p:cNvSpPr>
          <p:nvPr>
            <p:ph type="sldNum" sz="quarter" idx="5"/>
          </p:nvPr>
        </p:nvSpPr>
        <p:spPr/>
        <p:txBody>
          <a:bodyPr/>
          <a:lstStyle/>
          <a:p>
            <a:fld id="{3B2874E5-799A-44D8-B8B0-9E2F5D009E59}" type="slidenum">
              <a:rPr lang="en-GB" smtClean="0"/>
              <a:t>9</a:t>
            </a:fld>
            <a:endParaRPr lang="en-GB"/>
          </a:p>
        </p:txBody>
      </p:sp>
    </p:spTree>
    <p:extLst>
      <p:ext uri="{BB962C8B-B14F-4D97-AF65-F5344CB8AC3E}">
        <p14:creationId xmlns:p14="http://schemas.microsoft.com/office/powerpoint/2010/main" val="3992414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0A8D4-B145-24C3-F2AD-5294E7F120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312DCFF-8BB5-B726-2B1C-7902FF5324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7096707-1FCB-44AC-C2A5-16F2B87ABB55}"/>
              </a:ext>
            </a:extLst>
          </p:cNvPr>
          <p:cNvSpPr>
            <a:spLocks noGrp="1"/>
          </p:cNvSpPr>
          <p:nvPr>
            <p:ph type="dt" sz="half" idx="10"/>
          </p:nvPr>
        </p:nvSpPr>
        <p:spPr/>
        <p:txBody>
          <a:bodyPr/>
          <a:lstStyle/>
          <a:p>
            <a:fld id="{3702E170-5F2A-4122-AFA8-41A856D45130}" type="datetimeFigureOut">
              <a:rPr lang="en-GB" smtClean="0"/>
              <a:t>05/09/2025</a:t>
            </a:fld>
            <a:endParaRPr lang="en-GB"/>
          </a:p>
        </p:txBody>
      </p:sp>
      <p:sp>
        <p:nvSpPr>
          <p:cNvPr id="5" name="Footer Placeholder 4">
            <a:extLst>
              <a:ext uri="{FF2B5EF4-FFF2-40B4-BE49-F238E27FC236}">
                <a16:creationId xmlns:a16="http://schemas.microsoft.com/office/drawing/2014/main" id="{EF388424-4D0E-8AED-E2C8-CB99B2D66D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4C9A5F-20C7-2937-A166-FB53BA9473F9}"/>
              </a:ext>
            </a:extLst>
          </p:cNvPr>
          <p:cNvSpPr>
            <a:spLocks noGrp="1"/>
          </p:cNvSpPr>
          <p:nvPr>
            <p:ph type="sldNum" sz="quarter" idx="12"/>
          </p:nvPr>
        </p:nvSpPr>
        <p:spPr/>
        <p:txBody>
          <a:bodyPr/>
          <a:lstStyle/>
          <a:p>
            <a:fld id="{69548919-7D36-42E4-9D7B-503E735175A4}" type="slidenum">
              <a:rPr lang="en-GB" smtClean="0"/>
              <a:t>‹#›</a:t>
            </a:fld>
            <a:endParaRPr lang="en-GB"/>
          </a:p>
        </p:txBody>
      </p:sp>
    </p:spTree>
    <p:extLst>
      <p:ext uri="{BB962C8B-B14F-4D97-AF65-F5344CB8AC3E}">
        <p14:creationId xmlns:p14="http://schemas.microsoft.com/office/powerpoint/2010/main" val="7003380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6D41C-AF7D-3A02-7003-C57643EDF8C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C016444-52F0-E8E0-A5CA-00EDB141E4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17E98F6-F00C-7647-4F92-651E930A16A9}"/>
              </a:ext>
            </a:extLst>
          </p:cNvPr>
          <p:cNvSpPr>
            <a:spLocks noGrp="1"/>
          </p:cNvSpPr>
          <p:nvPr>
            <p:ph type="dt" sz="half" idx="10"/>
          </p:nvPr>
        </p:nvSpPr>
        <p:spPr/>
        <p:txBody>
          <a:bodyPr/>
          <a:lstStyle/>
          <a:p>
            <a:fld id="{3702E170-5F2A-4122-AFA8-41A856D45130}" type="datetimeFigureOut">
              <a:rPr lang="en-GB" smtClean="0"/>
              <a:t>05/09/2025</a:t>
            </a:fld>
            <a:endParaRPr lang="en-GB"/>
          </a:p>
        </p:txBody>
      </p:sp>
      <p:sp>
        <p:nvSpPr>
          <p:cNvPr id="5" name="Footer Placeholder 4">
            <a:extLst>
              <a:ext uri="{FF2B5EF4-FFF2-40B4-BE49-F238E27FC236}">
                <a16:creationId xmlns:a16="http://schemas.microsoft.com/office/drawing/2014/main" id="{EE3D3730-CFF8-B3E1-111F-13FBE36A1F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BA5BB8-A396-42BC-0BE6-A6056C7B831B}"/>
              </a:ext>
            </a:extLst>
          </p:cNvPr>
          <p:cNvSpPr>
            <a:spLocks noGrp="1"/>
          </p:cNvSpPr>
          <p:nvPr>
            <p:ph type="sldNum" sz="quarter" idx="12"/>
          </p:nvPr>
        </p:nvSpPr>
        <p:spPr/>
        <p:txBody>
          <a:bodyPr/>
          <a:lstStyle/>
          <a:p>
            <a:fld id="{69548919-7D36-42E4-9D7B-503E735175A4}" type="slidenum">
              <a:rPr lang="en-GB" smtClean="0"/>
              <a:t>‹#›</a:t>
            </a:fld>
            <a:endParaRPr lang="en-GB"/>
          </a:p>
        </p:txBody>
      </p:sp>
    </p:spTree>
    <p:extLst>
      <p:ext uri="{BB962C8B-B14F-4D97-AF65-F5344CB8AC3E}">
        <p14:creationId xmlns:p14="http://schemas.microsoft.com/office/powerpoint/2010/main" val="12313012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148E34-89B3-D5EE-8B30-FEBE805A033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01D227A-33E2-CBC6-69EE-A564FDF9E5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9DE1731-4CC9-F789-BE75-AD341E7C04F0}"/>
              </a:ext>
            </a:extLst>
          </p:cNvPr>
          <p:cNvSpPr>
            <a:spLocks noGrp="1"/>
          </p:cNvSpPr>
          <p:nvPr>
            <p:ph type="dt" sz="half" idx="10"/>
          </p:nvPr>
        </p:nvSpPr>
        <p:spPr/>
        <p:txBody>
          <a:bodyPr/>
          <a:lstStyle/>
          <a:p>
            <a:fld id="{3702E170-5F2A-4122-AFA8-41A856D45130}" type="datetimeFigureOut">
              <a:rPr lang="en-GB" smtClean="0"/>
              <a:t>05/09/2025</a:t>
            </a:fld>
            <a:endParaRPr lang="en-GB"/>
          </a:p>
        </p:txBody>
      </p:sp>
      <p:sp>
        <p:nvSpPr>
          <p:cNvPr id="5" name="Footer Placeholder 4">
            <a:extLst>
              <a:ext uri="{FF2B5EF4-FFF2-40B4-BE49-F238E27FC236}">
                <a16:creationId xmlns:a16="http://schemas.microsoft.com/office/drawing/2014/main" id="{B9BFB8AF-34D1-1A03-BD7C-B7E1396C69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4D2C16-8F0F-A772-536E-8D3DDA8B74B5}"/>
              </a:ext>
            </a:extLst>
          </p:cNvPr>
          <p:cNvSpPr>
            <a:spLocks noGrp="1"/>
          </p:cNvSpPr>
          <p:nvPr>
            <p:ph type="sldNum" sz="quarter" idx="12"/>
          </p:nvPr>
        </p:nvSpPr>
        <p:spPr/>
        <p:txBody>
          <a:bodyPr/>
          <a:lstStyle/>
          <a:p>
            <a:fld id="{69548919-7D36-42E4-9D7B-503E735175A4}" type="slidenum">
              <a:rPr lang="en-GB" smtClean="0"/>
              <a:t>‹#›</a:t>
            </a:fld>
            <a:endParaRPr lang="en-GB"/>
          </a:p>
        </p:txBody>
      </p:sp>
    </p:spTree>
    <p:extLst>
      <p:ext uri="{BB962C8B-B14F-4D97-AF65-F5344CB8AC3E}">
        <p14:creationId xmlns:p14="http://schemas.microsoft.com/office/powerpoint/2010/main" val="1346271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555E9-CEB0-58BE-D9DE-4BD132CEEA92}"/>
              </a:ext>
            </a:extLst>
          </p:cNvPr>
          <p:cNvSpPr>
            <a:spLocks noGrp="1"/>
          </p:cNvSpPr>
          <p:nvPr>
            <p:ph type="title"/>
          </p:nvPr>
        </p:nvSpPr>
        <p:spPr/>
        <p:txBody>
          <a:bodyPr/>
          <a:lstStyle/>
          <a:p>
            <a:r>
              <a:rPr lang="en-US"/>
              <a:t>Click to edit Master title style</a:t>
            </a:r>
            <a:endParaRPr lang="en-GB"/>
          </a:p>
        </p:txBody>
      </p:sp>
      <p:sp>
        <p:nvSpPr>
          <p:cNvPr id="6" name="Date Placeholder 5">
            <a:extLst>
              <a:ext uri="{FF2B5EF4-FFF2-40B4-BE49-F238E27FC236}">
                <a16:creationId xmlns:a16="http://schemas.microsoft.com/office/drawing/2014/main" id="{7BDFEAA7-3818-B80B-65D9-D8BF4021E461}"/>
              </a:ext>
            </a:extLst>
          </p:cNvPr>
          <p:cNvSpPr>
            <a:spLocks noGrp="1"/>
          </p:cNvSpPr>
          <p:nvPr>
            <p:ph type="dt" sz="half" idx="10"/>
          </p:nvPr>
        </p:nvSpPr>
        <p:spPr/>
        <p:txBody>
          <a:bodyPr/>
          <a:lstStyle/>
          <a:p>
            <a:fld id="{3702E170-5F2A-4122-AFA8-41A856D45130}" type="datetimeFigureOut">
              <a:rPr lang="en-GB" smtClean="0"/>
              <a:t>05/09/2025</a:t>
            </a:fld>
            <a:endParaRPr lang="en-GB"/>
          </a:p>
        </p:txBody>
      </p:sp>
      <p:sp>
        <p:nvSpPr>
          <p:cNvPr id="7" name="Footer Placeholder 6">
            <a:extLst>
              <a:ext uri="{FF2B5EF4-FFF2-40B4-BE49-F238E27FC236}">
                <a16:creationId xmlns:a16="http://schemas.microsoft.com/office/drawing/2014/main" id="{C18234CB-7ADD-AC8F-EDD7-826862306829}"/>
              </a:ext>
            </a:extLst>
          </p:cNvPr>
          <p:cNvSpPr>
            <a:spLocks noGrp="1"/>
          </p:cNvSpPr>
          <p:nvPr>
            <p:ph type="ftr" sz="quarter" idx="11"/>
          </p:nvPr>
        </p:nvSpPr>
        <p:spPr/>
        <p:txBody>
          <a:bodyPr/>
          <a:lstStyle/>
          <a:p>
            <a:endParaRPr lang="en-GB"/>
          </a:p>
        </p:txBody>
      </p:sp>
      <p:sp>
        <p:nvSpPr>
          <p:cNvPr id="8" name="Slide Number Placeholder 7">
            <a:extLst>
              <a:ext uri="{FF2B5EF4-FFF2-40B4-BE49-F238E27FC236}">
                <a16:creationId xmlns:a16="http://schemas.microsoft.com/office/drawing/2014/main" id="{4A0D6DB1-8A2E-154E-B469-297EE3E0E03E}"/>
              </a:ext>
            </a:extLst>
          </p:cNvPr>
          <p:cNvSpPr>
            <a:spLocks noGrp="1"/>
          </p:cNvSpPr>
          <p:nvPr>
            <p:ph type="sldNum" sz="quarter" idx="12"/>
          </p:nvPr>
        </p:nvSpPr>
        <p:spPr/>
        <p:txBody>
          <a:bodyPr/>
          <a:lstStyle/>
          <a:p>
            <a:fld id="{69548919-7D36-42E4-9D7B-503E735175A4}" type="slidenum">
              <a:rPr lang="en-GB" smtClean="0"/>
              <a:t>‹#›</a:t>
            </a:fld>
            <a:endParaRPr lang="en-GB"/>
          </a:p>
        </p:txBody>
      </p:sp>
    </p:spTree>
    <p:extLst>
      <p:ext uri="{BB962C8B-B14F-4D97-AF65-F5344CB8AC3E}">
        <p14:creationId xmlns:p14="http://schemas.microsoft.com/office/powerpoint/2010/main" val="9238057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E1F0D-619A-EE7F-1580-F12AE5E2B7F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2A3FDB4-C9E7-CFEA-79CC-D4822A4B66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71D2B81-6A63-E48A-415C-6DCBF91C3C77}"/>
              </a:ext>
            </a:extLst>
          </p:cNvPr>
          <p:cNvSpPr>
            <a:spLocks noGrp="1"/>
          </p:cNvSpPr>
          <p:nvPr>
            <p:ph type="dt" sz="half" idx="10"/>
          </p:nvPr>
        </p:nvSpPr>
        <p:spPr/>
        <p:txBody>
          <a:bodyPr/>
          <a:lstStyle/>
          <a:p>
            <a:fld id="{3702E170-5F2A-4122-AFA8-41A856D45130}" type="datetimeFigureOut">
              <a:rPr lang="en-GB" smtClean="0"/>
              <a:t>05/09/2025</a:t>
            </a:fld>
            <a:endParaRPr lang="en-GB"/>
          </a:p>
        </p:txBody>
      </p:sp>
      <p:sp>
        <p:nvSpPr>
          <p:cNvPr id="5" name="Footer Placeholder 4">
            <a:extLst>
              <a:ext uri="{FF2B5EF4-FFF2-40B4-BE49-F238E27FC236}">
                <a16:creationId xmlns:a16="http://schemas.microsoft.com/office/drawing/2014/main" id="{26A3FED3-C342-5DF7-D318-DF753B3785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4FE8DD-71A9-7159-F448-1953F7D4CF5C}"/>
              </a:ext>
            </a:extLst>
          </p:cNvPr>
          <p:cNvSpPr>
            <a:spLocks noGrp="1"/>
          </p:cNvSpPr>
          <p:nvPr>
            <p:ph type="sldNum" sz="quarter" idx="12"/>
          </p:nvPr>
        </p:nvSpPr>
        <p:spPr/>
        <p:txBody>
          <a:bodyPr/>
          <a:lstStyle/>
          <a:p>
            <a:fld id="{69548919-7D36-42E4-9D7B-503E735175A4}" type="slidenum">
              <a:rPr lang="en-GB" smtClean="0"/>
              <a:t>‹#›</a:t>
            </a:fld>
            <a:endParaRPr lang="en-GB"/>
          </a:p>
        </p:txBody>
      </p:sp>
    </p:spTree>
    <p:extLst>
      <p:ext uri="{BB962C8B-B14F-4D97-AF65-F5344CB8AC3E}">
        <p14:creationId xmlns:p14="http://schemas.microsoft.com/office/powerpoint/2010/main" val="21601292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44F4A-C58C-8A87-F3E2-F32134EED7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45AF927-8352-63B7-D410-952D8433A83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6D93CC-4018-455A-5FD0-EFE8AF314B3C}"/>
              </a:ext>
            </a:extLst>
          </p:cNvPr>
          <p:cNvSpPr>
            <a:spLocks noGrp="1"/>
          </p:cNvSpPr>
          <p:nvPr>
            <p:ph type="dt" sz="half" idx="10"/>
          </p:nvPr>
        </p:nvSpPr>
        <p:spPr/>
        <p:txBody>
          <a:bodyPr/>
          <a:lstStyle/>
          <a:p>
            <a:fld id="{3702E170-5F2A-4122-AFA8-41A856D45130}" type="datetimeFigureOut">
              <a:rPr lang="en-GB" smtClean="0"/>
              <a:t>05/09/2025</a:t>
            </a:fld>
            <a:endParaRPr lang="en-GB"/>
          </a:p>
        </p:txBody>
      </p:sp>
      <p:sp>
        <p:nvSpPr>
          <p:cNvPr id="5" name="Footer Placeholder 4">
            <a:extLst>
              <a:ext uri="{FF2B5EF4-FFF2-40B4-BE49-F238E27FC236}">
                <a16:creationId xmlns:a16="http://schemas.microsoft.com/office/drawing/2014/main" id="{C14109DF-87FB-27EB-A02F-070800185A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88E2F5-52EC-A580-C53F-F70F3A0E6496}"/>
              </a:ext>
            </a:extLst>
          </p:cNvPr>
          <p:cNvSpPr>
            <a:spLocks noGrp="1"/>
          </p:cNvSpPr>
          <p:nvPr>
            <p:ph type="sldNum" sz="quarter" idx="12"/>
          </p:nvPr>
        </p:nvSpPr>
        <p:spPr/>
        <p:txBody>
          <a:bodyPr/>
          <a:lstStyle/>
          <a:p>
            <a:fld id="{69548919-7D36-42E4-9D7B-503E735175A4}" type="slidenum">
              <a:rPr lang="en-GB" smtClean="0"/>
              <a:t>‹#›</a:t>
            </a:fld>
            <a:endParaRPr lang="en-GB"/>
          </a:p>
        </p:txBody>
      </p:sp>
    </p:spTree>
    <p:extLst>
      <p:ext uri="{BB962C8B-B14F-4D97-AF65-F5344CB8AC3E}">
        <p14:creationId xmlns:p14="http://schemas.microsoft.com/office/powerpoint/2010/main" val="39781950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34188-9975-DF68-2678-215C6BB884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27DF30E-CA4B-5DB6-137E-E8AE360661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4DF85E9-16FB-A877-1520-B0161A2B54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28F35D1-28FC-79B8-BE75-2BD54BA3A003}"/>
              </a:ext>
            </a:extLst>
          </p:cNvPr>
          <p:cNvSpPr>
            <a:spLocks noGrp="1"/>
          </p:cNvSpPr>
          <p:nvPr>
            <p:ph type="dt" sz="half" idx="10"/>
          </p:nvPr>
        </p:nvSpPr>
        <p:spPr/>
        <p:txBody>
          <a:bodyPr/>
          <a:lstStyle/>
          <a:p>
            <a:fld id="{3702E170-5F2A-4122-AFA8-41A856D45130}" type="datetimeFigureOut">
              <a:rPr lang="en-GB" smtClean="0"/>
              <a:t>05/09/2025</a:t>
            </a:fld>
            <a:endParaRPr lang="en-GB"/>
          </a:p>
        </p:txBody>
      </p:sp>
      <p:sp>
        <p:nvSpPr>
          <p:cNvPr id="6" name="Footer Placeholder 5">
            <a:extLst>
              <a:ext uri="{FF2B5EF4-FFF2-40B4-BE49-F238E27FC236}">
                <a16:creationId xmlns:a16="http://schemas.microsoft.com/office/drawing/2014/main" id="{962E80A0-314E-93B0-D87A-32CB5592B90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FA58FF7-1789-0145-7DFA-A4CBB186D7A5}"/>
              </a:ext>
            </a:extLst>
          </p:cNvPr>
          <p:cNvSpPr>
            <a:spLocks noGrp="1"/>
          </p:cNvSpPr>
          <p:nvPr>
            <p:ph type="sldNum" sz="quarter" idx="12"/>
          </p:nvPr>
        </p:nvSpPr>
        <p:spPr/>
        <p:txBody>
          <a:bodyPr/>
          <a:lstStyle/>
          <a:p>
            <a:fld id="{69548919-7D36-42E4-9D7B-503E735175A4}" type="slidenum">
              <a:rPr lang="en-GB" smtClean="0"/>
              <a:t>‹#›</a:t>
            </a:fld>
            <a:endParaRPr lang="en-GB"/>
          </a:p>
        </p:txBody>
      </p:sp>
    </p:spTree>
    <p:extLst>
      <p:ext uri="{BB962C8B-B14F-4D97-AF65-F5344CB8AC3E}">
        <p14:creationId xmlns:p14="http://schemas.microsoft.com/office/powerpoint/2010/main" val="28882293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E2489-9C50-3F41-2F0A-760F7114D04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2E76272-4014-2845-52CE-FED40242B9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B11134-D32B-F9A3-AF26-54FB8C50AD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6E9C338-55E5-4A65-00A7-9E95E20251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FEB429-C093-611F-13C8-0078C128EE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C0A6D46-FFF7-7583-62C7-B85FCCF8B9D5}"/>
              </a:ext>
            </a:extLst>
          </p:cNvPr>
          <p:cNvSpPr>
            <a:spLocks noGrp="1"/>
          </p:cNvSpPr>
          <p:nvPr>
            <p:ph type="dt" sz="half" idx="10"/>
          </p:nvPr>
        </p:nvSpPr>
        <p:spPr/>
        <p:txBody>
          <a:bodyPr/>
          <a:lstStyle/>
          <a:p>
            <a:fld id="{3702E170-5F2A-4122-AFA8-41A856D45130}" type="datetimeFigureOut">
              <a:rPr lang="en-GB" smtClean="0"/>
              <a:t>05/09/2025</a:t>
            </a:fld>
            <a:endParaRPr lang="en-GB"/>
          </a:p>
        </p:txBody>
      </p:sp>
      <p:sp>
        <p:nvSpPr>
          <p:cNvPr id="8" name="Footer Placeholder 7">
            <a:extLst>
              <a:ext uri="{FF2B5EF4-FFF2-40B4-BE49-F238E27FC236}">
                <a16:creationId xmlns:a16="http://schemas.microsoft.com/office/drawing/2014/main" id="{9E8598C0-6EC7-0734-9B0C-E875DCFBE7C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577DEFA-BB69-725D-08F2-D5B33AFB1215}"/>
              </a:ext>
            </a:extLst>
          </p:cNvPr>
          <p:cNvSpPr>
            <a:spLocks noGrp="1"/>
          </p:cNvSpPr>
          <p:nvPr>
            <p:ph type="sldNum" sz="quarter" idx="12"/>
          </p:nvPr>
        </p:nvSpPr>
        <p:spPr/>
        <p:txBody>
          <a:bodyPr/>
          <a:lstStyle/>
          <a:p>
            <a:fld id="{69548919-7D36-42E4-9D7B-503E735175A4}" type="slidenum">
              <a:rPr lang="en-GB" smtClean="0"/>
              <a:t>‹#›</a:t>
            </a:fld>
            <a:endParaRPr lang="en-GB"/>
          </a:p>
        </p:txBody>
      </p:sp>
    </p:spTree>
    <p:extLst>
      <p:ext uri="{BB962C8B-B14F-4D97-AF65-F5344CB8AC3E}">
        <p14:creationId xmlns:p14="http://schemas.microsoft.com/office/powerpoint/2010/main" val="36436001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B5A54-68B9-2FF7-8872-0984370334D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67301D4-2468-452D-4937-68D966E6FF25}"/>
              </a:ext>
            </a:extLst>
          </p:cNvPr>
          <p:cNvSpPr>
            <a:spLocks noGrp="1"/>
          </p:cNvSpPr>
          <p:nvPr>
            <p:ph type="dt" sz="half" idx="10"/>
          </p:nvPr>
        </p:nvSpPr>
        <p:spPr/>
        <p:txBody>
          <a:bodyPr/>
          <a:lstStyle/>
          <a:p>
            <a:fld id="{3702E170-5F2A-4122-AFA8-41A856D45130}" type="datetimeFigureOut">
              <a:rPr lang="en-GB" smtClean="0"/>
              <a:t>05/09/2025</a:t>
            </a:fld>
            <a:endParaRPr lang="en-GB"/>
          </a:p>
        </p:txBody>
      </p:sp>
      <p:sp>
        <p:nvSpPr>
          <p:cNvPr id="4" name="Footer Placeholder 3">
            <a:extLst>
              <a:ext uri="{FF2B5EF4-FFF2-40B4-BE49-F238E27FC236}">
                <a16:creationId xmlns:a16="http://schemas.microsoft.com/office/drawing/2014/main" id="{E24FDE8F-9017-1226-BA91-A2B29CA0EEB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58F6046-1AE6-BFEB-940E-1EC7C1513BCE}"/>
              </a:ext>
            </a:extLst>
          </p:cNvPr>
          <p:cNvSpPr>
            <a:spLocks noGrp="1"/>
          </p:cNvSpPr>
          <p:nvPr>
            <p:ph type="sldNum" sz="quarter" idx="12"/>
          </p:nvPr>
        </p:nvSpPr>
        <p:spPr/>
        <p:txBody>
          <a:bodyPr/>
          <a:lstStyle/>
          <a:p>
            <a:fld id="{69548919-7D36-42E4-9D7B-503E735175A4}" type="slidenum">
              <a:rPr lang="en-GB" smtClean="0"/>
              <a:t>‹#›</a:t>
            </a:fld>
            <a:endParaRPr lang="en-GB"/>
          </a:p>
        </p:txBody>
      </p:sp>
    </p:spTree>
    <p:extLst>
      <p:ext uri="{BB962C8B-B14F-4D97-AF65-F5344CB8AC3E}">
        <p14:creationId xmlns:p14="http://schemas.microsoft.com/office/powerpoint/2010/main" val="10668025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5EF5CB-4AF9-EEE8-CEFD-85C3C67D0155}"/>
              </a:ext>
            </a:extLst>
          </p:cNvPr>
          <p:cNvSpPr>
            <a:spLocks noGrp="1"/>
          </p:cNvSpPr>
          <p:nvPr>
            <p:ph type="dt" sz="half" idx="10"/>
          </p:nvPr>
        </p:nvSpPr>
        <p:spPr/>
        <p:txBody>
          <a:bodyPr/>
          <a:lstStyle/>
          <a:p>
            <a:fld id="{3702E170-5F2A-4122-AFA8-41A856D45130}" type="datetimeFigureOut">
              <a:rPr lang="en-GB" smtClean="0"/>
              <a:t>05/09/2025</a:t>
            </a:fld>
            <a:endParaRPr lang="en-GB"/>
          </a:p>
        </p:txBody>
      </p:sp>
      <p:sp>
        <p:nvSpPr>
          <p:cNvPr id="3" name="Footer Placeholder 2">
            <a:extLst>
              <a:ext uri="{FF2B5EF4-FFF2-40B4-BE49-F238E27FC236}">
                <a16:creationId xmlns:a16="http://schemas.microsoft.com/office/drawing/2014/main" id="{DE41709B-00A0-873D-E722-DB093A051E6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622B488-FC36-98A0-6000-4FD89BED7BFC}"/>
              </a:ext>
            </a:extLst>
          </p:cNvPr>
          <p:cNvSpPr>
            <a:spLocks noGrp="1"/>
          </p:cNvSpPr>
          <p:nvPr>
            <p:ph type="sldNum" sz="quarter" idx="12"/>
          </p:nvPr>
        </p:nvSpPr>
        <p:spPr/>
        <p:txBody>
          <a:bodyPr/>
          <a:lstStyle/>
          <a:p>
            <a:fld id="{69548919-7D36-42E4-9D7B-503E735175A4}" type="slidenum">
              <a:rPr lang="en-GB" smtClean="0"/>
              <a:t>‹#›</a:t>
            </a:fld>
            <a:endParaRPr lang="en-GB"/>
          </a:p>
        </p:txBody>
      </p:sp>
    </p:spTree>
    <p:extLst>
      <p:ext uri="{BB962C8B-B14F-4D97-AF65-F5344CB8AC3E}">
        <p14:creationId xmlns:p14="http://schemas.microsoft.com/office/powerpoint/2010/main" val="38633577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C585C-ED3A-3364-B8FC-76FE8B40F8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AD69A6C-F143-5A5A-648B-19BBEAE277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FA1D7AE-7B1F-21BF-2DA8-03C0EF5EB8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627479-B447-442C-6454-AEB5D0D70D0E}"/>
              </a:ext>
            </a:extLst>
          </p:cNvPr>
          <p:cNvSpPr>
            <a:spLocks noGrp="1"/>
          </p:cNvSpPr>
          <p:nvPr>
            <p:ph type="dt" sz="half" idx="10"/>
          </p:nvPr>
        </p:nvSpPr>
        <p:spPr/>
        <p:txBody>
          <a:bodyPr/>
          <a:lstStyle/>
          <a:p>
            <a:fld id="{3702E170-5F2A-4122-AFA8-41A856D45130}" type="datetimeFigureOut">
              <a:rPr lang="en-GB" smtClean="0"/>
              <a:t>05/09/2025</a:t>
            </a:fld>
            <a:endParaRPr lang="en-GB"/>
          </a:p>
        </p:txBody>
      </p:sp>
      <p:sp>
        <p:nvSpPr>
          <p:cNvPr id="6" name="Footer Placeholder 5">
            <a:extLst>
              <a:ext uri="{FF2B5EF4-FFF2-40B4-BE49-F238E27FC236}">
                <a16:creationId xmlns:a16="http://schemas.microsoft.com/office/drawing/2014/main" id="{D34CED4C-4D42-6234-DAF7-471DF6FDEC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094754A-302B-34B6-D9B8-F693F988C6B8}"/>
              </a:ext>
            </a:extLst>
          </p:cNvPr>
          <p:cNvSpPr>
            <a:spLocks noGrp="1"/>
          </p:cNvSpPr>
          <p:nvPr>
            <p:ph type="sldNum" sz="quarter" idx="12"/>
          </p:nvPr>
        </p:nvSpPr>
        <p:spPr/>
        <p:txBody>
          <a:bodyPr/>
          <a:lstStyle/>
          <a:p>
            <a:fld id="{69548919-7D36-42E4-9D7B-503E735175A4}" type="slidenum">
              <a:rPr lang="en-GB" smtClean="0"/>
              <a:t>‹#›</a:t>
            </a:fld>
            <a:endParaRPr lang="en-GB"/>
          </a:p>
        </p:txBody>
      </p:sp>
    </p:spTree>
    <p:extLst>
      <p:ext uri="{BB962C8B-B14F-4D97-AF65-F5344CB8AC3E}">
        <p14:creationId xmlns:p14="http://schemas.microsoft.com/office/powerpoint/2010/main" val="38549050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A9C12-0764-393A-6511-77C9D708A1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84DEAD2-7A86-EF3D-5C1D-0BA1A549AE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EE5484D-E808-3814-2A8A-169BCBB9DA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F6849F-0A0D-CA45-E907-CA9282957008}"/>
              </a:ext>
            </a:extLst>
          </p:cNvPr>
          <p:cNvSpPr>
            <a:spLocks noGrp="1"/>
          </p:cNvSpPr>
          <p:nvPr>
            <p:ph type="dt" sz="half" idx="10"/>
          </p:nvPr>
        </p:nvSpPr>
        <p:spPr/>
        <p:txBody>
          <a:bodyPr/>
          <a:lstStyle/>
          <a:p>
            <a:fld id="{3702E170-5F2A-4122-AFA8-41A856D45130}" type="datetimeFigureOut">
              <a:rPr lang="en-GB" smtClean="0"/>
              <a:t>05/09/2025</a:t>
            </a:fld>
            <a:endParaRPr lang="en-GB"/>
          </a:p>
        </p:txBody>
      </p:sp>
      <p:sp>
        <p:nvSpPr>
          <p:cNvPr id="6" name="Footer Placeholder 5">
            <a:extLst>
              <a:ext uri="{FF2B5EF4-FFF2-40B4-BE49-F238E27FC236}">
                <a16:creationId xmlns:a16="http://schemas.microsoft.com/office/drawing/2014/main" id="{68E20641-C254-CFF1-EBEF-1C9E4B5EA3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7B136D-9E0E-F567-31DB-9119457DB7DF}"/>
              </a:ext>
            </a:extLst>
          </p:cNvPr>
          <p:cNvSpPr>
            <a:spLocks noGrp="1"/>
          </p:cNvSpPr>
          <p:nvPr>
            <p:ph type="sldNum" sz="quarter" idx="12"/>
          </p:nvPr>
        </p:nvSpPr>
        <p:spPr/>
        <p:txBody>
          <a:bodyPr/>
          <a:lstStyle/>
          <a:p>
            <a:fld id="{69548919-7D36-42E4-9D7B-503E735175A4}" type="slidenum">
              <a:rPr lang="en-GB" smtClean="0"/>
              <a:t>‹#›</a:t>
            </a:fld>
            <a:endParaRPr lang="en-GB"/>
          </a:p>
        </p:txBody>
      </p:sp>
    </p:spTree>
    <p:extLst>
      <p:ext uri="{BB962C8B-B14F-4D97-AF65-F5344CB8AC3E}">
        <p14:creationId xmlns:p14="http://schemas.microsoft.com/office/powerpoint/2010/main" val="28680077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A pink line with white background&#10;&#10;Description automatically generated">
            <a:extLst>
              <a:ext uri="{FF2B5EF4-FFF2-40B4-BE49-F238E27FC236}">
                <a16:creationId xmlns:a16="http://schemas.microsoft.com/office/drawing/2014/main" id="{A30CE72E-5465-A20D-DD7C-F9707ABD9B3C}"/>
              </a:ext>
            </a:extLst>
          </p:cNvPr>
          <p:cNvPicPr>
            <a:picLocks noChangeAspect="1"/>
          </p:cNvPicPr>
          <p:nvPr userDrawn="1"/>
        </p:nvPicPr>
        <p:blipFill>
          <a:blip r:embed="rId14">
            <a:alphaModFix amt="97000"/>
            <a:extLst>
              <a:ext uri="{BEBA8EAE-BF5A-486C-A8C5-ECC9F3942E4B}">
                <a14:imgProps xmlns:a14="http://schemas.microsoft.com/office/drawing/2010/main">
                  <a14:imgLayer r:embed="rId15">
                    <a14:imgEffect>
                      <a14:sharpenSoften amount="-18000"/>
                    </a14:imgEffect>
                  </a14:imgLayer>
                </a14:imgProps>
              </a:ext>
              <a:ext uri="{28A0092B-C50C-407E-A947-70E740481C1C}">
                <a14:useLocalDpi xmlns:a14="http://schemas.microsoft.com/office/drawing/2010/main" val="0"/>
              </a:ext>
            </a:extLst>
          </a:blip>
          <a:srcRect r="56319"/>
          <a:stretch/>
        </p:blipFill>
        <p:spPr>
          <a:xfrm>
            <a:off x="-1226093" y="0"/>
            <a:ext cx="2969167" cy="6858000"/>
          </a:xfrm>
          <a:prstGeom prst="rect">
            <a:avLst/>
          </a:prstGeom>
        </p:spPr>
      </p:pic>
      <p:pic>
        <p:nvPicPr>
          <p:cNvPr id="16" name="Picture 15" descr="A black background with a black square&#10;&#10;Description automatically generated with medium confidence">
            <a:extLst>
              <a:ext uri="{FF2B5EF4-FFF2-40B4-BE49-F238E27FC236}">
                <a16:creationId xmlns:a16="http://schemas.microsoft.com/office/drawing/2014/main" id="{DF12A536-B4E9-8E51-BE0E-5785D6C861B4}"/>
              </a:ext>
            </a:extLst>
          </p:cNvPr>
          <p:cNvPicPr>
            <a:picLocks noChangeAspect="1"/>
          </p:cNvPicPr>
          <p:nvPr userDrawn="1"/>
        </p:nvPicPr>
        <p:blipFill>
          <a:blip r:embed="rId16">
            <a:alphaModFix amt="2000"/>
            <a:extLst>
              <a:ext uri="{28A0092B-C50C-407E-A947-70E740481C1C}">
                <a14:useLocalDpi xmlns:a14="http://schemas.microsoft.com/office/drawing/2010/main" val="0"/>
              </a:ext>
            </a:extLst>
          </a:blip>
          <a:stretch>
            <a:fillRect/>
          </a:stretch>
        </p:blipFill>
        <p:spPr>
          <a:xfrm>
            <a:off x="-225967" y="-925473"/>
            <a:ext cx="14039077" cy="13866798"/>
          </a:xfrm>
          <a:prstGeom prst="rect">
            <a:avLst/>
          </a:prstGeom>
        </p:spPr>
      </p:pic>
      <p:sp>
        <p:nvSpPr>
          <p:cNvPr id="2" name="Title Placeholder 1">
            <a:extLst>
              <a:ext uri="{FF2B5EF4-FFF2-40B4-BE49-F238E27FC236}">
                <a16:creationId xmlns:a16="http://schemas.microsoft.com/office/drawing/2014/main" id="{C2E27EB4-EFE1-4FE3-D865-8FACA14253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1B12B7D-B8F4-3468-98EB-E95B6EB4CA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3D8FAED-2AAB-BB5E-2932-86C7A24F56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702E170-5F2A-4122-AFA8-41A856D45130}" type="datetimeFigureOut">
              <a:rPr lang="en-GB" smtClean="0"/>
              <a:t>05/09/2025</a:t>
            </a:fld>
            <a:endParaRPr lang="en-GB"/>
          </a:p>
        </p:txBody>
      </p:sp>
      <p:sp>
        <p:nvSpPr>
          <p:cNvPr id="5" name="Footer Placeholder 4">
            <a:extLst>
              <a:ext uri="{FF2B5EF4-FFF2-40B4-BE49-F238E27FC236}">
                <a16:creationId xmlns:a16="http://schemas.microsoft.com/office/drawing/2014/main" id="{6BA958B9-1C46-EFAD-A6A8-6F9BCEDDC1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44C91F1-EC4B-48F0-1275-AF80FD941A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9548919-7D36-42E4-9D7B-503E735175A4}" type="slidenum">
              <a:rPr lang="en-GB" smtClean="0"/>
              <a:t>‹#›</a:t>
            </a:fld>
            <a:endParaRPr lang="en-GB"/>
          </a:p>
        </p:txBody>
      </p:sp>
      <p:pic>
        <p:nvPicPr>
          <p:cNvPr id="8" name="Picture 7">
            <a:extLst>
              <a:ext uri="{FF2B5EF4-FFF2-40B4-BE49-F238E27FC236}">
                <a16:creationId xmlns:a16="http://schemas.microsoft.com/office/drawing/2014/main" id="{399D0F31-C8FB-5906-91BB-E0D7C6C78E3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9698963" y="5207087"/>
            <a:ext cx="2778786" cy="1563067"/>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82F42FA0-F128-C608-A82E-669F3A558A3E}"/>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45508" y="5573267"/>
            <a:ext cx="1236446" cy="783083"/>
          </a:xfrm>
          <a:prstGeom prst="rect">
            <a:avLst/>
          </a:prstGeom>
        </p:spPr>
      </p:pic>
    </p:spTree>
    <p:extLst>
      <p:ext uri="{BB962C8B-B14F-4D97-AF65-F5344CB8AC3E}">
        <p14:creationId xmlns:p14="http://schemas.microsoft.com/office/powerpoint/2010/main" val="9861886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60"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userDrawn="1">
          <p15:clr>
            <a:srgbClr val="F26B43"/>
          </p15:clr>
        </p15:guide>
        <p15:guide id="4"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youtu.be/0VhlsijBDLs"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s://nspa.org.uk/wp-content/uploads/2022/04/NCISH-2022-report-bookmarked-FINAL.pdf" TargetMode="External"/><Relationship Id="rId4" Type="http://schemas.openxmlformats.org/officeDocument/2006/relationships/image" Target="../media/image31.gif"/></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hyperlink" Target="https://youtu.be/95ovIJ3dsNk"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4.png"/><Relationship Id="rId11" Type="http://schemas.openxmlformats.org/officeDocument/2006/relationships/image" Target="../media/image48.png"/><Relationship Id="rId5" Type="http://schemas.openxmlformats.org/officeDocument/2006/relationships/image" Target="../media/image22.png"/><Relationship Id="rId10" Type="http://schemas.openxmlformats.org/officeDocument/2006/relationships/image" Target="../media/image47.png"/><Relationship Id="rId4" Type="http://schemas.openxmlformats.org/officeDocument/2006/relationships/image" Target="../media/image43.png"/><Relationship Id="rId9" Type="http://schemas.microsoft.com/office/2007/relationships/hdphoto" Target="../media/hdphoto3.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youtu.be/uIbXvaE39wM" TargetMode="External"/><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78.png"/><Relationship Id="rId11" Type="http://schemas.openxmlformats.org/officeDocument/2006/relationships/image" Target="../media/image48.png"/><Relationship Id="rId5" Type="http://schemas.openxmlformats.org/officeDocument/2006/relationships/image" Target="../media/image22.png"/><Relationship Id="rId10" Type="http://schemas.openxmlformats.org/officeDocument/2006/relationships/image" Target="../media/image47.png"/><Relationship Id="rId4" Type="http://schemas.openxmlformats.org/officeDocument/2006/relationships/image" Target="../media/image43.png"/><Relationship Id="rId9" Type="http://schemas.microsoft.com/office/2007/relationships/hdphoto" Target="../media/hdphoto3.wdp"/></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80.png"/><Relationship Id="rId4" Type="http://schemas.microsoft.com/office/2007/relationships/hdphoto" Target="../media/hdphoto3.wdp"/></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1.png"/><Relationship Id="rId18" Type="http://schemas.openxmlformats.org/officeDocument/2006/relationships/hyperlink" Target="https://www.childline.org.uk/info-advice/your-feelings/mental-health/tough-to-talk/" TargetMode="External"/><Relationship Id="rId3" Type="http://schemas.openxmlformats.org/officeDocument/2006/relationships/hyperlink" Target="https://www.researchgate.net/publication/14122172_National_Confidential_Inquiry_into_Suicide_and_Homicide_by_People_with_Mental_Illness" TargetMode="External"/><Relationship Id="rId21" Type="http://schemas.openxmlformats.org/officeDocument/2006/relationships/image" Target="../media/image95.jpeg"/><Relationship Id="rId7" Type="http://schemas.openxmlformats.org/officeDocument/2006/relationships/image" Target="../media/image87.png"/><Relationship Id="rId12" Type="http://schemas.openxmlformats.org/officeDocument/2006/relationships/hyperlink" Target="https://www.youtube.com/watch?time_continue=22&amp;v=4eUN4QcVKTA" TargetMode="External"/><Relationship Id="rId17" Type="http://schemas.openxmlformats.org/officeDocument/2006/relationships/image" Target="../media/image93.png"/><Relationship Id="rId2" Type="http://schemas.openxmlformats.org/officeDocument/2006/relationships/notesSlide" Target="../notesSlides/notesSlide59.xml"/><Relationship Id="rId16" Type="http://schemas.openxmlformats.org/officeDocument/2006/relationships/hyperlink" Target="https://www.time-to-change.org.uk/" TargetMode="External"/><Relationship Id="rId20" Type="http://schemas.openxmlformats.org/officeDocument/2006/relationships/hyperlink" Target="https://hubofhope.co.uk/" TargetMode="External"/><Relationship Id="rId1" Type="http://schemas.openxmlformats.org/officeDocument/2006/relationships/slideLayout" Target="../slideLayouts/slideLayout1.xml"/><Relationship Id="rId6" Type="http://schemas.openxmlformats.org/officeDocument/2006/relationships/hyperlink" Target="https://alfiessquad.org/" TargetMode="External"/><Relationship Id="rId11" Type="http://schemas.openxmlformats.org/officeDocument/2006/relationships/image" Target="../media/image90.jpeg"/><Relationship Id="rId5" Type="http://schemas.openxmlformats.org/officeDocument/2006/relationships/image" Target="../media/image86.png"/><Relationship Id="rId15" Type="http://schemas.openxmlformats.org/officeDocument/2006/relationships/image" Target="../media/image92.png"/><Relationship Id="rId10" Type="http://schemas.openxmlformats.org/officeDocument/2006/relationships/hyperlink" Target="https://www.samaritans.org/" TargetMode="External"/><Relationship Id="rId19" Type="http://schemas.openxmlformats.org/officeDocument/2006/relationships/image" Target="../media/image94.png"/><Relationship Id="rId4" Type="http://schemas.openxmlformats.org/officeDocument/2006/relationships/hyperlink" Target="https://no-more.co.uk/" TargetMode="External"/><Relationship Id="rId9" Type="http://schemas.openxmlformats.org/officeDocument/2006/relationships/image" Target="../media/image89.png"/><Relationship Id="rId14" Type="http://schemas.openxmlformats.org/officeDocument/2006/relationships/hyperlink" Target="https://www.samaritans.org/your-community/samaritans-education/step-step"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61.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5.pn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4.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99.png"/><Relationship Id="rId11" Type="http://schemas.openxmlformats.org/officeDocument/2006/relationships/hyperlink" Target="https://uksobs.org/" TargetMode="External"/><Relationship Id="rId5" Type="http://schemas.openxmlformats.org/officeDocument/2006/relationships/image" Target="../media/image98.jpeg"/><Relationship Id="rId10" Type="http://schemas.openxmlformats.org/officeDocument/2006/relationships/image" Target="../media/image103.png"/><Relationship Id="rId4" Type="http://schemas.openxmlformats.org/officeDocument/2006/relationships/image" Target="../media/image97.jpeg"/><Relationship Id="rId9" Type="http://schemas.openxmlformats.org/officeDocument/2006/relationships/image" Target="../media/image102.jpeg"/></Relationships>
</file>

<file path=ppt/slides/_rels/slide6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108.png"/></Relationships>
</file>

<file path=ppt/slides/_rels/slide6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6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114.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8" Type="http://schemas.openxmlformats.org/officeDocument/2006/relationships/hyperlink" Target="http://www.health.ny.gov/prevention/injury_prevention/children/fact_sheets/10-19_years/suicide_prevention_10-19_years.htm" TargetMode="External"/><Relationship Id="rId13" Type="http://schemas.openxmlformats.org/officeDocument/2006/relationships/hyperlink" Target="https://nspa.org.uk/wp-content/uploads/2022/04/NCISH-2022-report-bookmarked-FINAL.pdf" TargetMode="External"/><Relationship Id="rId3" Type="http://schemas.openxmlformats.org/officeDocument/2006/relationships/hyperlink" Target="http://www.ons.gov.uk/releases/deathsregisteredinenglandandwales2019" TargetMode="External"/><Relationship Id="rId7" Type="http://schemas.openxmlformats.org/officeDocument/2006/relationships/hyperlink" Target="http://www.nspcc.org.uk/preventing-abuse/keeping-children-safe/mental-health-suicidal-thoughts-children/" TargetMode="External"/><Relationship Id="rId12" Type="http://schemas.openxmlformats.org/officeDocument/2006/relationships/hyperlink" Target="https://eur03.safelinks.protection.outlook.com/?url=https%3A%2F%2Flearning.nspcc.org.uk%2Fresearch-resources%2Fstatistics-briefings%2Fchildline-nspcc-helpline-statistics&amp;data=05%7C02%7CTonyN%40mya.org.uk%7Cecf294d33fce4934ad7908dd04b3894c%7Ccca54b341ecc4bb9b6cc75a749928f04%7C0%7C0%7C638671891348570300%7CUnknown%7CTWFpbGZsb3d8eyJFbXB0eU1hcGkiOnRydWUsIlYiOiIwLjAuMDAwMCIsIlAiOiJXaW4zMiIsIkFOIjoiTWFpbCIsIldUIjoyfQ%3D%3D%7C0%7C%7C%7C&amp;sdata=Kjk8F%2BiTkCZcWV9cfWbKcrrtaWrccEcj9R6aO8g4Ozw%3D&amp;reserved=0" TargetMode="External"/><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hyperlink" Target="https://www.suicideinfo.ca/resource/siecno-20150292/" TargetMode="External"/><Relationship Id="rId11" Type="http://schemas.openxmlformats.org/officeDocument/2006/relationships/hyperlink" Target="https://documents.manchester.ac.uk/" TargetMode="External"/><Relationship Id="rId5" Type="http://schemas.openxmlformats.org/officeDocument/2006/relationships/hyperlink" Target="http://www.who.int/news-room/fact-sheets/detail/suicide" TargetMode="External"/><Relationship Id="rId10" Type="http://schemas.openxmlformats.org/officeDocument/2006/relationships/hyperlink" Target="https://blog.oup.com/2016/09/impact-awareness-suicide-prevention-day/" TargetMode="External"/><Relationship Id="rId4" Type="http://schemas.openxmlformats.org/officeDocument/2006/relationships/hyperlink" Target="https://sites.manchester.ac.uk/ncish/reports/suicide-by-children-and-young-people/" TargetMode="External"/><Relationship Id="rId9" Type="http://schemas.openxmlformats.org/officeDocument/2006/relationships/hyperlink" Target="http://www.samaritans.org/active-listening" TargetMode="External"/><Relationship Id="rId14" Type="http://schemas.openxmlformats.org/officeDocument/2006/relationships/hyperlink" Target="https://research.manchester.ac.uk/en/projects/national-confidential-inquiry-into-suicide-and-safety-in-mental-h"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green bubble with white text and black background&#10;&#10;Description automatically generated">
            <a:extLst>
              <a:ext uri="{FF2B5EF4-FFF2-40B4-BE49-F238E27FC236}">
                <a16:creationId xmlns:a16="http://schemas.microsoft.com/office/drawing/2014/main" id="{1338903B-7BA3-C5F3-6F1D-83B07BCED239}"/>
              </a:ext>
            </a:extLst>
          </p:cNvPr>
          <p:cNvPicPr>
            <a:picLocks noChangeAspect="1"/>
          </p:cNvPicPr>
          <p:nvPr/>
        </p:nvPicPr>
        <p:blipFill>
          <a:blip r:embed="rId3" cstate="print">
            <a:extLst>
              <a:ext uri="{28A0092B-C50C-407E-A947-70E740481C1C}">
                <a14:useLocalDpi xmlns:a14="http://schemas.microsoft.com/office/drawing/2010/main" val="0"/>
              </a:ext>
            </a:extLst>
          </a:blip>
          <a:srcRect b="19"/>
          <a:stretch/>
        </p:blipFill>
        <p:spPr>
          <a:xfrm>
            <a:off x="1030710" y="341884"/>
            <a:ext cx="10978445" cy="6174231"/>
          </a:xfrm>
          <a:prstGeom prst="rect">
            <a:avLst/>
          </a:prstGeom>
        </p:spPr>
      </p:pic>
    </p:spTree>
    <p:extLst>
      <p:ext uri="{BB962C8B-B14F-4D97-AF65-F5344CB8AC3E}">
        <p14:creationId xmlns:p14="http://schemas.microsoft.com/office/powerpoint/2010/main" val="31690801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CADF8-6452-00A6-FCFB-3CE3356665E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B5780F8-DF30-55AC-BD4D-6F0ED7BFC784}"/>
              </a:ext>
            </a:extLst>
          </p:cNvPr>
          <p:cNvSpPr txBox="1">
            <a:spLocks/>
          </p:cNvSpPr>
          <p:nvPr/>
        </p:nvSpPr>
        <p:spPr>
          <a:xfrm>
            <a:off x="1909931" y="266467"/>
            <a:ext cx="10935132" cy="9770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b="1"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What is suicide/self-harm?</a:t>
            </a:r>
          </a:p>
        </p:txBody>
      </p:sp>
      <p:sp>
        <p:nvSpPr>
          <p:cNvPr id="5" name="Subtitle 2">
            <a:extLst>
              <a:ext uri="{FF2B5EF4-FFF2-40B4-BE49-F238E27FC236}">
                <a16:creationId xmlns:a16="http://schemas.microsoft.com/office/drawing/2014/main" id="{7BF4355C-C0D2-F8FE-72AC-ECCC4F80C9C3}"/>
              </a:ext>
            </a:extLst>
          </p:cNvPr>
          <p:cNvSpPr>
            <a:spLocks noGrp="1"/>
          </p:cNvSpPr>
          <p:nvPr>
            <p:ph type="subTitle" idx="1"/>
          </p:nvPr>
        </p:nvSpPr>
        <p:spPr>
          <a:xfrm>
            <a:off x="1909931" y="1523751"/>
            <a:ext cx="9705419" cy="4074978"/>
          </a:xfrm>
        </p:spPr>
        <p:txBody>
          <a:bodyPr>
            <a:noAutofit/>
          </a:bodyPr>
          <a:lstStyle/>
          <a:p>
            <a:pPr algn="l"/>
            <a:r>
              <a:rPr lang="en-GB" b="1" dirty="0">
                <a:solidFill>
                  <a:srgbClr val="FF0293"/>
                </a:solidFill>
                <a:latin typeface="Microsoft Sans Serif" panose="020B0604020202020204" pitchFamily="34" charset="0"/>
                <a:ea typeface="Microsoft Sans Serif" panose="020B0604020202020204" pitchFamily="34" charset="0"/>
                <a:cs typeface="Microsoft Sans Serif" panose="020B0604020202020204" pitchFamily="34" charset="0"/>
              </a:rPr>
              <a:t>Suicide – </a:t>
            </a: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The term ‘suicide’ means a deliberate act that is intended to end one’s life. </a:t>
            </a:r>
          </a:p>
          <a:p>
            <a:pPr algn="l"/>
            <a:r>
              <a:rPr lang="en-GB" i="1" dirty="0">
                <a:solidFill>
                  <a:srgbClr val="FF0293"/>
                </a:solidFill>
                <a:latin typeface="Microsoft Sans Serif" panose="020B0604020202020204" pitchFamily="34" charset="0"/>
                <a:ea typeface="Microsoft Sans Serif" panose="020B0604020202020204" pitchFamily="34" charset="0"/>
                <a:cs typeface="Microsoft Sans Serif" panose="020B0604020202020204" pitchFamily="34" charset="0"/>
              </a:rPr>
              <a:t>The National Statistics (ONS) definition of suicide includes all deaths from intentional self-harm for persons aged 10 and over, and deaths where the intent was undetermined for those aged 15 and over.</a:t>
            </a:r>
            <a:endParaRPr lang="en-GB" dirty="0">
              <a:solidFill>
                <a:srgbClr val="FF0293"/>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l"/>
            <a:r>
              <a:rPr lang="en-GB" b="1" dirty="0">
                <a:solidFill>
                  <a:srgbClr val="FF0293"/>
                </a:solidFill>
                <a:latin typeface="Microsoft Sans Serif" panose="020B0604020202020204" pitchFamily="34" charset="0"/>
                <a:ea typeface="Microsoft Sans Serif" panose="020B0604020202020204" pitchFamily="34" charset="0"/>
                <a:cs typeface="Microsoft Sans Serif" panose="020B0604020202020204" pitchFamily="34" charset="0"/>
              </a:rPr>
              <a:t>Self-harm - </a:t>
            </a: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When somebody intentionally damages or injures their body. It's usually a way of coping with or expressing overwhelming emotional distress (NHS). There are a variety of ways that young people self-harm, not just cutting. </a:t>
            </a:r>
          </a:p>
          <a:p>
            <a:pPr algn="l"/>
            <a:endParaRPr lang="en-GB"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indent="-457200" algn="l">
              <a:spcBef>
                <a:spcPts val="0"/>
              </a:spcBef>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For this training, self-harm is understood as physical injury </a:t>
            </a:r>
          </a:p>
          <a:p>
            <a:pPr indent="-457200" algn="l">
              <a:spcBef>
                <a:spcPts val="0"/>
              </a:spcBef>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inflicted as a means to manage an extreme emotional state </a:t>
            </a:r>
          </a:p>
          <a:p>
            <a:pPr indent="-457200" algn="l">
              <a:spcBef>
                <a:spcPts val="0"/>
              </a:spcBef>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 it can be life-saving or self-destructive. </a:t>
            </a:r>
            <a:endParaRPr lang="en-GB" dirty="0">
              <a:solidFill>
                <a:srgbClr val="875355"/>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l"/>
            <a:endParaRPr lang="en-GB" dirty="0">
              <a:solidFill>
                <a:srgbClr val="875355"/>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l"/>
            <a:endParaRPr lang="en-GB" dirty="0">
              <a:solidFill>
                <a:srgbClr val="875355"/>
              </a:solidFill>
            </a:endParaRPr>
          </a:p>
        </p:txBody>
      </p:sp>
    </p:spTree>
    <p:extLst>
      <p:ext uri="{BB962C8B-B14F-4D97-AF65-F5344CB8AC3E}">
        <p14:creationId xmlns:p14="http://schemas.microsoft.com/office/powerpoint/2010/main" val="14875819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fade">
                                      <p:cBhvr>
                                        <p:cTn id="26" dur="1000"/>
                                        <p:tgtEl>
                                          <p:spTgt spid="5">
                                            <p:txEl>
                                              <p:pRg st="4" end="4"/>
                                            </p:txEl>
                                          </p:spTgt>
                                        </p:tgtEl>
                                      </p:cBhvr>
                                    </p:animEffect>
                                    <p:anim calcmode="lin" valueType="num">
                                      <p:cBhvr>
                                        <p:cTn id="27"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4" end="4"/>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fade">
                                      <p:cBhvr>
                                        <p:cTn id="31" dur="1000"/>
                                        <p:tgtEl>
                                          <p:spTgt spid="5">
                                            <p:txEl>
                                              <p:pRg st="5" end="5"/>
                                            </p:txEl>
                                          </p:spTgt>
                                        </p:tgtEl>
                                      </p:cBhvr>
                                    </p:animEffect>
                                    <p:anim calcmode="lin" valueType="num">
                                      <p:cBhvr>
                                        <p:cTn id="32"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5" end="5"/>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5">
                                            <p:txEl>
                                              <p:pRg st="6" end="6"/>
                                            </p:txEl>
                                          </p:spTgt>
                                        </p:tgtEl>
                                        <p:attrNameLst>
                                          <p:attrName>style.visibility</p:attrName>
                                        </p:attrNameLst>
                                      </p:cBhvr>
                                      <p:to>
                                        <p:strVal val="visible"/>
                                      </p:to>
                                    </p:set>
                                    <p:animEffect transition="in" filter="fade">
                                      <p:cBhvr>
                                        <p:cTn id="36" dur="1000"/>
                                        <p:tgtEl>
                                          <p:spTgt spid="5">
                                            <p:txEl>
                                              <p:pRg st="6" end="6"/>
                                            </p:txEl>
                                          </p:spTgt>
                                        </p:tgtEl>
                                      </p:cBhvr>
                                    </p:animEffect>
                                    <p:anim calcmode="lin" valueType="num">
                                      <p:cBhvr>
                                        <p:cTn id="37"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8"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A881F-4892-9121-0141-EB62DD3E3BD4}"/>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F3E02DC8-FDE9-23B8-3BE1-1F208C5321A9}"/>
              </a:ext>
            </a:extLst>
          </p:cNvPr>
          <p:cNvSpPr>
            <a:spLocks noGrp="1"/>
          </p:cNvSpPr>
          <p:nvPr>
            <p:ph type="ctrTitle"/>
          </p:nvPr>
        </p:nvSpPr>
        <p:spPr>
          <a:xfrm>
            <a:off x="1941534" y="201656"/>
            <a:ext cx="10250466" cy="891355"/>
          </a:xfrm>
        </p:spPr>
        <p:txBody>
          <a:bodyPr>
            <a:noAutofit/>
          </a:bodyPr>
          <a:lstStyle/>
          <a:p>
            <a:pPr algn="l"/>
            <a:r>
              <a:rPr lang="en-GB" sz="4400" b="1"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Links between self-harm and suicide</a:t>
            </a:r>
          </a:p>
        </p:txBody>
      </p:sp>
      <p:sp>
        <p:nvSpPr>
          <p:cNvPr id="7" name="Subtitle 2">
            <a:extLst>
              <a:ext uri="{FF2B5EF4-FFF2-40B4-BE49-F238E27FC236}">
                <a16:creationId xmlns:a16="http://schemas.microsoft.com/office/drawing/2014/main" id="{0724B762-1409-961C-C8A5-79689BEFFB7E}"/>
              </a:ext>
            </a:extLst>
          </p:cNvPr>
          <p:cNvSpPr txBox="1">
            <a:spLocks/>
          </p:cNvSpPr>
          <p:nvPr/>
        </p:nvSpPr>
        <p:spPr>
          <a:xfrm>
            <a:off x="1941534" y="1279285"/>
            <a:ext cx="9401969" cy="5072088"/>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spcBef>
                <a:spcPts val="0"/>
              </a:spcBef>
            </a:pPr>
            <a:r>
              <a:rPr lang="en-GB" sz="8000" dirty="0">
                <a:latin typeface="Microsoft Sans Serif" panose="020B0604020202020204" pitchFamily="34" charset="0"/>
                <a:ea typeface="Microsoft Sans Serif" panose="020B0604020202020204" pitchFamily="34" charset="0"/>
                <a:cs typeface="Microsoft Sans Serif" panose="020B0604020202020204" pitchFamily="34" charset="0"/>
              </a:rPr>
              <a:t>The National Confidential Inquiry into Suicide in Mental Health (2019) reveals that self-harm was reported in 52% of those under 20 who died by suicide. </a:t>
            </a:r>
          </a:p>
          <a:p>
            <a:pPr algn="l">
              <a:lnSpc>
                <a:spcPct val="120000"/>
              </a:lnSpc>
              <a:spcBef>
                <a:spcPts val="0"/>
              </a:spcBef>
            </a:pPr>
            <a:r>
              <a:rPr lang="en-GB" sz="8000" dirty="0">
                <a:latin typeface="Microsoft Sans Serif" panose="020B0604020202020204" pitchFamily="34" charset="0"/>
                <a:ea typeface="Microsoft Sans Serif" panose="020B0604020202020204" pitchFamily="34" charset="0"/>
                <a:cs typeface="Microsoft Sans Serif" panose="020B0604020202020204" pitchFamily="34" charset="0"/>
              </a:rPr>
              <a:t>It is, therefore, to be seen as a risk factor for suicide. However, most children and young people who self-harm are not suicidal. Self-harm is often a coping strategy which can serve various functions including:</a:t>
            </a:r>
          </a:p>
          <a:p>
            <a:pPr algn="l"/>
            <a:endParaRPr lang="en-GB" sz="8000" dirty="0">
              <a:solidFill>
                <a:srgbClr val="FF0293"/>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342900" indent="-342900" algn="l">
              <a:buFont typeface="Arial" panose="020B0604020202020204" pitchFamily="34" charset="0"/>
              <a:buChar char="•"/>
            </a:pPr>
            <a:r>
              <a:rPr lang="en-GB" sz="8000" dirty="0">
                <a:solidFill>
                  <a:srgbClr val="FF0293"/>
                </a:solidFill>
                <a:latin typeface="Microsoft Sans Serif" panose="020B0604020202020204" pitchFamily="34" charset="0"/>
                <a:ea typeface="Microsoft Sans Serif" panose="020B0604020202020204" pitchFamily="34" charset="0"/>
                <a:cs typeface="Microsoft Sans Serif" panose="020B0604020202020204" pitchFamily="34" charset="0"/>
              </a:rPr>
              <a:t>Dealing with distressing emotions</a:t>
            </a:r>
          </a:p>
          <a:p>
            <a:pPr marL="342900" indent="-342900" algn="l">
              <a:buFont typeface="Arial" panose="020B0604020202020204" pitchFamily="34" charset="0"/>
              <a:buChar char="•"/>
            </a:pPr>
            <a:r>
              <a:rPr lang="en-GB" sz="8000" dirty="0">
                <a:solidFill>
                  <a:srgbClr val="FF0293"/>
                </a:solidFill>
                <a:latin typeface="Microsoft Sans Serif" panose="020B0604020202020204" pitchFamily="34" charset="0"/>
                <a:ea typeface="Microsoft Sans Serif" panose="020B0604020202020204" pitchFamily="34" charset="0"/>
                <a:cs typeface="Microsoft Sans Serif" panose="020B0604020202020204" pitchFamily="34" charset="0"/>
              </a:rPr>
              <a:t>To feel real/alive rather than numb</a:t>
            </a:r>
          </a:p>
          <a:p>
            <a:pPr marL="342900" indent="-342900" algn="l">
              <a:buFont typeface="Arial" panose="020B0604020202020204" pitchFamily="34" charset="0"/>
              <a:buChar char="•"/>
            </a:pPr>
            <a:r>
              <a:rPr lang="en-GB" sz="8000" dirty="0">
                <a:solidFill>
                  <a:srgbClr val="FF0293"/>
                </a:solidFill>
                <a:latin typeface="Microsoft Sans Serif" panose="020B0604020202020204" pitchFamily="34" charset="0"/>
                <a:ea typeface="Microsoft Sans Serif" panose="020B0604020202020204" pitchFamily="34" charset="0"/>
                <a:cs typeface="Microsoft Sans Serif" panose="020B0604020202020204" pitchFamily="34" charset="0"/>
              </a:rPr>
              <a:t>To enlist help or concern</a:t>
            </a:r>
          </a:p>
          <a:p>
            <a:pPr marL="342900" indent="-342900" algn="l">
              <a:buFont typeface="Arial" panose="020B0604020202020204" pitchFamily="34" charset="0"/>
              <a:buChar char="•"/>
            </a:pPr>
            <a:r>
              <a:rPr lang="en-GB" sz="8000" dirty="0">
                <a:solidFill>
                  <a:srgbClr val="FF0293"/>
                </a:solidFill>
                <a:latin typeface="Microsoft Sans Serif" panose="020B0604020202020204" pitchFamily="34" charset="0"/>
                <a:ea typeface="Microsoft Sans Serif" panose="020B0604020202020204" pitchFamily="34" charset="0"/>
                <a:cs typeface="Microsoft Sans Serif" panose="020B0604020202020204" pitchFamily="34" charset="0"/>
              </a:rPr>
              <a:t>To keep people away</a:t>
            </a:r>
          </a:p>
          <a:p>
            <a:pPr marL="342900" indent="-342900" algn="l">
              <a:buFont typeface="Arial" panose="020B0604020202020204" pitchFamily="34" charset="0"/>
              <a:buChar char="•"/>
            </a:pPr>
            <a:r>
              <a:rPr lang="en-GB" sz="8000" dirty="0">
                <a:solidFill>
                  <a:srgbClr val="FF0293"/>
                </a:solidFill>
                <a:latin typeface="Microsoft Sans Serif" panose="020B0604020202020204" pitchFamily="34" charset="0"/>
                <a:ea typeface="Microsoft Sans Serif" panose="020B0604020202020204" pitchFamily="34" charset="0"/>
                <a:cs typeface="Microsoft Sans Serif" panose="020B0604020202020204" pitchFamily="34" charset="0"/>
              </a:rPr>
              <a:t>To regulate their emotions by experiencing pain</a:t>
            </a:r>
          </a:p>
          <a:p>
            <a:pPr marL="342900" indent="-342900" algn="l">
              <a:buFont typeface="Arial" panose="020B0604020202020204" pitchFamily="34" charset="0"/>
              <a:buChar char="•"/>
            </a:pPr>
            <a:endParaRPr lang="en-GB" sz="80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l">
              <a:lnSpc>
                <a:spcPct val="120000"/>
              </a:lnSpc>
              <a:spcBef>
                <a:spcPts val="0"/>
              </a:spcBef>
            </a:pPr>
            <a:r>
              <a:rPr lang="en-GB" sz="8000" dirty="0">
                <a:solidFill>
                  <a:srgbClr val="0070C0"/>
                </a:solidFill>
                <a:latin typeface="Microsoft Sans Serif" panose="020B0604020202020204" pitchFamily="34" charset="0"/>
                <a:ea typeface="Microsoft Sans Serif" panose="020B0604020202020204" pitchFamily="34" charset="0"/>
                <a:cs typeface="Microsoft Sans Serif" panose="020B0604020202020204" pitchFamily="34" charset="0"/>
              </a:rPr>
              <a:t>“For the vast majority of young people, self-harm is a coping strategy </a:t>
            </a:r>
          </a:p>
          <a:p>
            <a:pPr algn="l">
              <a:lnSpc>
                <a:spcPct val="120000"/>
              </a:lnSpc>
              <a:spcBef>
                <a:spcPts val="0"/>
              </a:spcBef>
            </a:pPr>
            <a:r>
              <a:rPr lang="en-GB" sz="8000" dirty="0">
                <a:solidFill>
                  <a:srgbClr val="0070C0"/>
                </a:solidFill>
                <a:latin typeface="Microsoft Sans Serif" panose="020B0604020202020204" pitchFamily="34" charset="0"/>
                <a:ea typeface="Microsoft Sans Serif" panose="020B0604020202020204" pitchFamily="34" charset="0"/>
                <a:cs typeface="Microsoft Sans Serif" panose="020B0604020202020204" pitchFamily="34" charset="0"/>
              </a:rPr>
              <a:t>intended to help them continue with life, not end it; however, </a:t>
            </a:r>
          </a:p>
          <a:p>
            <a:pPr algn="l">
              <a:lnSpc>
                <a:spcPct val="120000"/>
              </a:lnSpc>
              <a:spcBef>
                <a:spcPts val="0"/>
              </a:spcBef>
            </a:pPr>
            <a:r>
              <a:rPr lang="en-GB" sz="8000" dirty="0">
                <a:solidFill>
                  <a:srgbClr val="0070C0"/>
                </a:solidFill>
                <a:latin typeface="Microsoft Sans Serif" panose="020B0604020202020204" pitchFamily="34" charset="0"/>
                <a:ea typeface="Microsoft Sans Serif" panose="020B0604020202020204" pitchFamily="34" charset="0"/>
                <a:cs typeface="Microsoft Sans Serif" panose="020B0604020202020204" pitchFamily="34" charset="0"/>
              </a:rPr>
              <a:t>young people who self-harm are at a higher risk of completing </a:t>
            </a:r>
          </a:p>
          <a:p>
            <a:pPr algn="l">
              <a:lnSpc>
                <a:spcPct val="120000"/>
              </a:lnSpc>
              <a:spcBef>
                <a:spcPts val="0"/>
              </a:spcBef>
            </a:pPr>
            <a:r>
              <a:rPr lang="en-GB" sz="8000" dirty="0">
                <a:solidFill>
                  <a:srgbClr val="0070C0"/>
                </a:solidFill>
                <a:latin typeface="Microsoft Sans Serif" panose="020B0604020202020204" pitchFamily="34" charset="0"/>
                <a:ea typeface="Microsoft Sans Serif" panose="020B0604020202020204" pitchFamily="34" charset="0"/>
                <a:cs typeface="Microsoft Sans Serif" panose="020B0604020202020204" pitchFamily="34" charset="0"/>
              </a:rPr>
              <a:t>suicide than the general population.” (</a:t>
            </a:r>
            <a:r>
              <a:rPr lang="en-GB" sz="8000" dirty="0" err="1">
                <a:solidFill>
                  <a:srgbClr val="0070C0"/>
                </a:solidFill>
                <a:latin typeface="Microsoft Sans Serif" panose="020B0604020202020204" pitchFamily="34" charset="0"/>
                <a:ea typeface="Microsoft Sans Serif" panose="020B0604020202020204" pitchFamily="34" charset="0"/>
                <a:cs typeface="Microsoft Sans Serif" panose="020B0604020202020204" pitchFamily="34" charset="0"/>
              </a:rPr>
              <a:t>Hawton</a:t>
            </a:r>
            <a:r>
              <a:rPr lang="en-GB" sz="8000" dirty="0">
                <a:solidFill>
                  <a:srgbClr val="0070C0"/>
                </a:solidFill>
                <a:latin typeface="Microsoft Sans Serif" panose="020B0604020202020204" pitchFamily="34" charset="0"/>
                <a:ea typeface="Microsoft Sans Serif" panose="020B0604020202020204" pitchFamily="34" charset="0"/>
                <a:cs typeface="Microsoft Sans Serif" panose="020B0604020202020204" pitchFamily="34" charset="0"/>
              </a:rPr>
              <a:t> and James, 2008).</a:t>
            </a:r>
          </a:p>
          <a:p>
            <a:pPr algn="l"/>
            <a:endParaRPr lang="en-GB" sz="7200" dirty="0">
              <a:solidFill>
                <a:srgbClr val="875355"/>
              </a:solidFill>
            </a:endParaRPr>
          </a:p>
          <a:p>
            <a:pPr algn="l"/>
            <a:endParaRPr lang="en-GB" dirty="0">
              <a:solidFill>
                <a:srgbClr val="875355"/>
              </a:solidFill>
            </a:endParaRPr>
          </a:p>
        </p:txBody>
      </p:sp>
    </p:spTree>
    <p:extLst>
      <p:ext uri="{BB962C8B-B14F-4D97-AF65-F5344CB8AC3E}">
        <p14:creationId xmlns:p14="http://schemas.microsoft.com/office/powerpoint/2010/main" val="3979734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55352" y="-61061"/>
            <a:ext cx="10935132" cy="995686"/>
          </a:xfrm>
        </p:spPr>
        <p:txBody>
          <a:bodyPr>
            <a:noAutofit/>
          </a:bodyPr>
          <a:lstStyle/>
          <a:p>
            <a:pPr algn="l"/>
            <a:r>
              <a:rPr lang="en-GB" sz="4400" b="1"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Children/young people and suicide</a:t>
            </a:r>
          </a:p>
        </p:txBody>
      </p:sp>
      <p:sp>
        <p:nvSpPr>
          <p:cNvPr id="3" name="Subtitle 2"/>
          <p:cNvSpPr>
            <a:spLocks noGrp="1"/>
          </p:cNvSpPr>
          <p:nvPr>
            <p:ph type="subTitle" idx="1"/>
          </p:nvPr>
        </p:nvSpPr>
        <p:spPr>
          <a:xfrm>
            <a:off x="1975998" y="1379913"/>
            <a:ext cx="9144000" cy="4596938"/>
          </a:xfrm>
        </p:spPr>
        <p:txBody>
          <a:bodyPr>
            <a:normAutofit fontScale="92500"/>
          </a:bodyPr>
          <a:lstStyle/>
          <a:p>
            <a:pPr marL="342900" indent="-342900" algn="l">
              <a:buFont typeface="Arial" panose="020B0604020202020204" pitchFamily="34" charset="0"/>
              <a:buChar char="•"/>
            </a:pPr>
            <a:r>
              <a:rPr lang="en-GB" sz="2800" dirty="0"/>
              <a:t>Over 200 school children die through suicide every year in the UK, making it the biggest killer of young people (Papyrus).</a:t>
            </a:r>
            <a:endParaRPr lang="en-GB" sz="2800" dirty="0">
              <a:cs typeface="Arial" panose="020B0604020202020204" pitchFamily="34" charset="0"/>
            </a:endParaRPr>
          </a:p>
          <a:p>
            <a:pPr marL="342900" indent="-342900" algn="l">
              <a:buFont typeface="Arial" panose="020B0604020202020204" pitchFamily="34" charset="0"/>
              <a:buChar char="•"/>
            </a:pPr>
            <a:r>
              <a:rPr lang="en-GB" sz="2800" dirty="0"/>
              <a:t>Nearly 25% of young people experience feeling suicidal at least once in their lives.</a:t>
            </a:r>
            <a:endParaRPr lang="en-GB" sz="2800" dirty="0">
              <a:cs typeface="Arial" panose="020B0604020202020204" pitchFamily="34" charset="0"/>
            </a:endParaRPr>
          </a:p>
          <a:p>
            <a:pPr marL="342900" indent="-342900" algn="l">
              <a:buFont typeface="Arial" panose="020B0604020202020204" pitchFamily="34" charset="0"/>
              <a:buChar char="•"/>
            </a:pPr>
            <a:r>
              <a:rPr lang="en-GB" sz="2800" dirty="0">
                <a:cs typeface="Arial" panose="020B0604020202020204" pitchFamily="34" charset="0"/>
              </a:rPr>
              <a:t>90% of young people counselled were categorised as feeling suicidal and 10% of these had planned or attempted suicide. (Childline).</a:t>
            </a:r>
          </a:p>
          <a:p>
            <a:pPr marL="342900" indent="-342900" algn="l">
              <a:buFont typeface="Arial" panose="020B0604020202020204" pitchFamily="34" charset="0"/>
              <a:buChar char="•"/>
            </a:pPr>
            <a:r>
              <a:rPr lang="en-GB" sz="2800" dirty="0">
                <a:cs typeface="Arial" panose="020B0604020202020204" pitchFamily="34" charset="0"/>
              </a:rPr>
              <a:t>The majority of calls to Childline about suicide came from 12-15-year-olds; however, the highest increase had been seen in under 11-year-olds.</a:t>
            </a:r>
          </a:p>
          <a:p>
            <a:pPr marL="342900" indent="-342900" algn="l">
              <a:buFont typeface="Arial" panose="020B0604020202020204" pitchFamily="34" charset="0"/>
              <a:buChar char="•"/>
            </a:pPr>
            <a:r>
              <a:rPr lang="en-GB" sz="2800" dirty="0"/>
              <a:t>¾ of registered deaths were male, </a:t>
            </a:r>
            <a:r>
              <a:rPr lang="en-GB" sz="2800" dirty="0">
                <a:solidFill>
                  <a:srgbClr val="323132"/>
                </a:solidFill>
              </a:rPr>
              <a:t>3,925.</a:t>
            </a:r>
          </a:p>
          <a:p>
            <a:pPr marL="342900" indent="-342900" algn="l">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algn="l"/>
            <a:endParaRPr lang="en-GB" dirty="0"/>
          </a:p>
          <a:p>
            <a:pPr marL="342900" indent="-342900" algn="l">
              <a:buFont typeface="Arial" panose="020B0604020202020204" pitchFamily="34" charset="0"/>
              <a:buChar char="•"/>
            </a:pPr>
            <a:endParaRPr lang="en-GB" dirty="0"/>
          </a:p>
          <a:p>
            <a:endParaRPr lang="en-GB" dirty="0"/>
          </a:p>
        </p:txBody>
      </p:sp>
      <p:pic>
        <p:nvPicPr>
          <p:cNvPr id="5" name="Picture 4">
            <a:extLst>
              <a:ext uri="{FF2B5EF4-FFF2-40B4-BE49-F238E27FC236}">
                <a16:creationId xmlns:a16="http://schemas.microsoft.com/office/drawing/2014/main" id="{FF7BC2B5-B761-419F-B982-8E3B64D48C08}"/>
              </a:ext>
            </a:extLst>
          </p:cNvPr>
          <p:cNvPicPr>
            <a:picLocks noChangeAspect="1"/>
          </p:cNvPicPr>
          <p:nvPr/>
        </p:nvPicPr>
        <p:blipFill rotWithShape="1">
          <a:blip r:embed="rId3"/>
          <a:srcRect l="26121" t="20121" r="26681" b="27816"/>
          <a:stretch/>
        </p:blipFill>
        <p:spPr>
          <a:xfrm>
            <a:off x="1855352" y="881149"/>
            <a:ext cx="9056420" cy="5305045"/>
          </a:xfrm>
          <a:prstGeom prst="rect">
            <a:avLst/>
          </a:prstGeom>
        </p:spPr>
      </p:pic>
      <p:sp>
        <p:nvSpPr>
          <p:cNvPr id="4" name="TextBox 3">
            <a:extLst>
              <a:ext uri="{FF2B5EF4-FFF2-40B4-BE49-F238E27FC236}">
                <a16:creationId xmlns:a16="http://schemas.microsoft.com/office/drawing/2014/main" id="{B1271A43-4F30-F310-9904-DBA8D7C7A495}"/>
              </a:ext>
            </a:extLst>
          </p:cNvPr>
          <p:cNvSpPr txBox="1"/>
          <p:nvPr/>
        </p:nvSpPr>
        <p:spPr>
          <a:xfrm>
            <a:off x="3244625" y="6098973"/>
            <a:ext cx="6606746" cy="646331"/>
          </a:xfrm>
          <a:prstGeom prst="rect">
            <a:avLst/>
          </a:prstGeom>
          <a:noFill/>
        </p:spPr>
        <p:txBody>
          <a:bodyPr wrap="square" rtlCol="0">
            <a:spAutoFit/>
          </a:bodyPr>
          <a:lstStyle/>
          <a:p>
            <a:r>
              <a:rPr lang="en-GB" sz="1800" dirty="0">
                <a:solidFill>
                  <a:srgbClr val="323132"/>
                </a:solidFill>
              </a:rPr>
              <a:t>Over 105,000 Childline counselling sessions in 2023 were for children struggling with mental health issues (NSPCC)</a:t>
            </a:r>
          </a:p>
        </p:txBody>
      </p:sp>
    </p:spTree>
    <p:extLst>
      <p:ext uri="{BB962C8B-B14F-4D97-AF65-F5344CB8AC3E}">
        <p14:creationId xmlns:p14="http://schemas.microsoft.com/office/powerpoint/2010/main" val="17325568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additive="base">
                                        <p:cTn id="42" dur="500" fill="hold"/>
                                        <p:tgtEl>
                                          <p:spTgt spid="5"/>
                                        </p:tgtEl>
                                        <p:attrNameLst>
                                          <p:attrName>ppt_x</p:attrName>
                                        </p:attrNameLst>
                                      </p:cBhvr>
                                      <p:tavLst>
                                        <p:tav tm="0">
                                          <p:val>
                                            <p:strVal val="#ppt_x"/>
                                          </p:val>
                                        </p:tav>
                                        <p:tav tm="100000">
                                          <p:val>
                                            <p:strVal val="#ppt_x"/>
                                          </p:val>
                                        </p:tav>
                                      </p:tavLst>
                                    </p:anim>
                                    <p:anim calcmode="lin" valueType="num">
                                      <p:cBhvr additive="base">
                                        <p:cTn id="4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C2FEC-D1DD-DB1C-D5DA-E004BBB951FD}"/>
              </a:ext>
            </a:extLst>
          </p:cNvPr>
          <p:cNvSpPr>
            <a:spLocks noGrp="1"/>
          </p:cNvSpPr>
          <p:nvPr>
            <p:ph type="title"/>
          </p:nvPr>
        </p:nvSpPr>
        <p:spPr>
          <a:xfrm>
            <a:off x="2069757" y="194318"/>
            <a:ext cx="10122243" cy="1325563"/>
          </a:xfrm>
        </p:spPr>
        <p:txBody>
          <a:bodyPr>
            <a:noAutofit/>
          </a:bodyPr>
          <a:lstStyle/>
          <a:p>
            <a:r>
              <a:rPr lang="en-GB" sz="3600" b="1" i="0" dirty="0">
                <a:solidFill>
                  <a:srgbClr val="000000"/>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Children/</a:t>
            </a:r>
            <a:r>
              <a:rPr lang="en-GB" sz="3600" b="1"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rPr>
              <a:t>y</a:t>
            </a:r>
            <a:r>
              <a:rPr lang="en-GB" sz="3600" b="1" i="0" dirty="0">
                <a:solidFill>
                  <a:srgbClr val="000000"/>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oung </a:t>
            </a:r>
            <a:r>
              <a:rPr lang="en-GB" sz="3600" b="1"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rPr>
              <a:t>p</a:t>
            </a:r>
            <a:r>
              <a:rPr lang="en-GB" sz="3600" b="1" i="0" dirty="0">
                <a:solidFill>
                  <a:srgbClr val="000000"/>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eople’s </a:t>
            </a:r>
            <a:r>
              <a:rPr lang="en-GB" sz="3600" b="1"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rPr>
              <a:t>c</a:t>
            </a:r>
            <a:r>
              <a:rPr lang="en-GB" sz="3600" b="1" i="0" dirty="0">
                <a:solidFill>
                  <a:srgbClr val="000000"/>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ontact with Childline</a:t>
            </a:r>
            <a:br>
              <a:rPr lang="en-GB" b="1" i="0" dirty="0">
                <a:solidFill>
                  <a:srgbClr val="000000"/>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br>
            <a:endParaRPr lang="en-GB"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Content Placeholder 2">
            <a:extLst>
              <a:ext uri="{FF2B5EF4-FFF2-40B4-BE49-F238E27FC236}">
                <a16:creationId xmlns:a16="http://schemas.microsoft.com/office/drawing/2014/main" id="{C0348AA6-06AA-AEDD-76D1-501EB5A7382E}"/>
              </a:ext>
            </a:extLst>
          </p:cNvPr>
          <p:cNvSpPr>
            <a:spLocks noGrp="1"/>
          </p:cNvSpPr>
          <p:nvPr>
            <p:ph idx="1"/>
          </p:nvPr>
        </p:nvSpPr>
        <p:spPr>
          <a:xfrm>
            <a:off x="2069757" y="1294283"/>
            <a:ext cx="9179011" cy="4822311"/>
          </a:xfrm>
        </p:spPr>
        <p:txBody>
          <a:bodyPr>
            <a:normAutofit lnSpcReduction="10000"/>
          </a:bodyPr>
          <a:lstStyle/>
          <a:p>
            <a:pPr marL="0" indent="0" algn="l" rtl="0" fontAlgn="base">
              <a:spcBef>
                <a:spcPts val="1000"/>
              </a:spcBef>
              <a:spcAft>
                <a:spcPts val="0"/>
              </a:spcAft>
              <a:buNone/>
            </a:pPr>
            <a:r>
              <a:rPr lang="en-GB" b="0" i="0" dirty="0">
                <a:solidFill>
                  <a:srgbClr val="000000"/>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In 2023/24, the top five main concerns that children and   young people talked to Childline counsellors about were:</a:t>
            </a:r>
          </a:p>
          <a:p>
            <a:pPr marL="0" indent="0" algn="l" rtl="0" fontAlgn="base">
              <a:spcBef>
                <a:spcPts val="1000"/>
              </a:spcBef>
              <a:spcAft>
                <a:spcPts val="0"/>
              </a:spcAft>
              <a:buNone/>
            </a:pPr>
            <a:endParaRPr lang="en-GB" b="0" i="0" dirty="0">
              <a:solidFill>
                <a:srgbClr val="000000"/>
              </a:solidFill>
              <a:effectLst/>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indent="0" algn="l" rtl="0" fontAlgn="base">
              <a:spcBef>
                <a:spcPts val="1000"/>
              </a:spcBef>
              <a:spcAft>
                <a:spcPts val="750"/>
              </a:spcAft>
              <a:buNone/>
            </a:pPr>
            <a:r>
              <a:rPr lang="en-GB" b="0" i="0" dirty="0">
                <a:solidFill>
                  <a:srgbClr val="000000"/>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1. Mental and emotional health and wellbeing.</a:t>
            </a:r>
          </a:p>
          <a:p>
            <a:pPr marL="0" indent="0" algn="l" rtl="0" fontAlgn="base">
              <a:spcBef>
                <a:spcPts val="1000"/>
              </a:spcBef>
              <a:spcAft>
                <a:spcPts val="750"/>
              </a:spcAft>
              <a:buNone/>
            </a:pPr>
            <a:r>
              <a:rPr lang="en-GB" b="0" i="0" dirty="0">
                <a:solidFill>
                  <a:srgbClr val="000000"/>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2. Suicidal thoughts and feelings.</a:t>
            </a:r>
          </a:p>
          <a:p>
            <a:pPr marL="0" indent="0" algn="l" rtl="0" fontAlgn="base">
              <a:spcBef>
                <a:spcPts val="1000"/>
              </a:spcBef>
              <a:spcAft>
                <a:spcPts val="750"/>
              </a:spcAft>
              <a:buNone/>
            </a:pPr>
            <a:r>
              <a:rPr lang="en-GB" b="0" i="0" dirty="0">
                <a:solidFill>
                  <a:srgbClr val="000000"/>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3. </a:t>
            </a:r>
            <a:r>
              <a:rPr lang="en-GB"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rPr>
              <a:t>F</a:t>
            </a:r>
            <a:r>
              <a:rPr lang="en-GB" b="0" i="0" dirty="0">
                <a:solidFill>
                  <a:srgbClr val="000000"/>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amily relationships.</a:t>
            </a:r>
          </a:p>
          <a:p>
            <a:pPr marL="0" indent="0" algn="l" rtl="0" fontAlgn="base">
              <a:spcBef>
                <a:spcPts val="1000"/>
              </a:spcBef>
              <a:spcAft>
                <a:spcPts val="750"/>
              </a:spcAft>
              <a:buNone/>
            </a:pPr>
            <a:r>
              <a:rPr lang="en-GB" b="0" i="0" dirty="0">
                <a:solidFill>
                  <a:srgbClr val="000000"/>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4. Self-harm.</a:t>
            </a:r>
          </a:p>
          <a:p>
            <a:pPr marL="0" indent="0" algn="l" rtl="0" fontAlgn="base">
              <a:spcBef>
                <a:spcPts val="1000"/>
              </a:spcBef>
              <a:spcAft>
                <a:spcPts val="750"/>
              </a:spcAft>
              <a:buNone/>
            </a:pPr>
            <a:r>
              <a:rPr lang="en-GB" b="0" i="0" dirty="0">
                <a:solidFill>
                  <a:srgbClr val="000000"/>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5. Friendship issues.</a:t>
            </a:r>
          </a:p>
          <a:p>
            <a:pPr marL="0" indent="0">
              <a:buNone/>
            </a:pPr>
            <a:r>
              <a:rPr lang="en-GB" dirty="0">
                <a:solidFill>
                  <a:srgbClr val="0070C0"/>
                </a:solidFill>
                <a:latin typeface="Microsoft Sans Serif" panose="020B0604020202020204" pitchFamily="34" charset="0"/>
                <a:ea typeface="Microsoft Sans Serif" panose="020B0604020202020204" pitchFamily="34" charset="0"/>
                <a:cs typeface="Microsoft Sans Serif" panose="020B0604020202020204" pitchFamily="34" charset="0"/>
              </a:rPr>
              <a:t>(NSPCC)</a:t>
            </a:r>
          </a:p>
        </p:txBody>
      </p:sp>
    </p:spTree>
    <p:extLst>
      <p:ext uri="{BB962C8B-B14F-4D97-AF65-F5344CB8AC3E}">
        <p14:creationId xmlns:p14="http://schemas.microsoft.com/office/powerpoint/2010/main" val="30210335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27F34-7520-0451-8530-425E0F3E9F45}"/>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249C06C6-8859-EF95-5AED-3F1D6BB138F1}"/>
              </a:ext>
            </a:extLst>
          </p:cNvPr>
          <p:cNvSpPr txBox="1">
            <a:spLocks/>
          </p:cNvSpPr>
          <p:nvPr/>
        </p:nvSpPr>
        <p:spPr>
          <a:xfrm>
            <a:off x="1984311" y="201347"/>
            <a:ext cx="10935132" cy="9956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Children/young people and suicide</a:t>
            </a:r>
          </a:p>
        </p:txBody>
      </p:sp>
      <p:sp>
        <p:nvSpPr>
          <p:cNvPr id="9" name="Subtitle 2">
            <a:extLst>
              <a:ext uri="{FF2B5EF4-FFF2-40B4-BE49-F238E27FC236}">
                <a16:creationId xmlns:a16="http://schemas.microsoft.com/office/drawing/2014/main" id="{B4A027F2-93E8-8A29-BD2E-A2907D249A8B}"/>
              </a:ext>
            </a:extLst>
          </p:cNvPr>
          <p:cNvSpPr txBox="1">
            <a:spLocks/>
          </p:cNvSpPr>
          <p:nvPr/>
        </p:nvSpPr>
        <p:spPr>
          <a:xfrm>
            <a:off x="1984311" y="1400134"/>
            <a:ext cx="9519830" cy="502538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latin typeface="Microsoft Sans Serif" panose="020B0604020202020204" pitchFamily="34" charset="0"/>
                <a:ea typeface="Microsoft Sans Serif" panose="020B0604020202020204" pitchFamily="34" charset="0"/>
                <a:cs typeface="Microsoft Sans Serif" panose="020B0604020202020204" pitchFamily="34" charset="0"/>
              </a:rPr>
              <a:t>Suicide was the leading cause of death for males and females aged between five to 34 in 2019.</a:t>
            </a:r>
          </a:p>
          <a:p>
            <a:pPr>
              <a:lnSpc>
                <a:spcPct val="100000"/>
              </a:lnSpc>
            </a:pPr>
            <a:r>
              <a:rPr lang="en-GB" sz="2000" dirty="0">
                <a:latin typeface="Microsoft Sans Serif" panose="020B0604020202020204" pitchFamily="34" charset="0"/>
                <a:ea typeface="Microsoft Sans Serif" panose="020B0604020202020204" pitchFamily="34" charset="0"/>
                <a:cs typeface="Microsoft Sans Serif" panose="020B0604020202020204" pitchFamily="34" charset="0"/>
              </a:rPr>
              <a:t>An average of 79 students aged 18-21 died by suicide between 2011-2021 (most common in October and April – reflective of exam times) (National Confidential Inquiry).</a:t>
            </a:r>
          </a:p>
          <a:p>
            <a:pPr>
              <a:lnSpc>
                <a:spcPct val="100000"/>
              </a:lnSpc>
            </a:pPr>
            <a:endParaRPr lang="en-GB" sz="7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nSpc>
                <a:spcPct val="100000"/>
              </a:lnSpc>
              <a:spcBef>
                <a:spcPts val="0"/>
              </a:spcBef>
            </a:pPr>
            <a:r>
              <a:rPr lang="en-GB" sz="2000" dirty="0">
                <a:latin typeface="Microsoft Sans Serif" panose="020B0604020202020204" pitchFamily="34" charset="0"/>
                <a:ea typeface="Microsoft Sans Serif" panose="020B0604020202020204" pitchFamily="34" charset="0"/>
                <a:cs typeface="Microsoft Sans Serif" panose="020B0604020202020204" pitchFamily="34" charset="0"/>
              </a:rPr>
              <a:t>Each suicide leaves behind as many as 130 people who report they directly knew the person. This means that there are probably up to 25 people for each suicide who have a great deal of distress following the suicide and are probably in need of services to get through the intense emotions</a:t>
            </a:r>
            <a:r>
              <a:rPr lang="en-GB" sz="2400" dirty="0">
                <a:latin typeface="Microsoft Sans Serif" panose="020B0604020202020204" pitchFamily="34" charset="0"/>
                <a:ea typeface="Microsoft Sans Serif" panose="020B0604020202020204" pitchFamily="34" charset="0"/>
                <a:cs typeface="Microsoft Sans Serif" panose="020B0604020202020204" pitchFamily="34" charset="0"/>
              </a:rPr>
              <a:t>.</a:t>
            </a:r>
          </a:p>
          <a:p>
            <a:pPr marL="0" indent="0">
              <a:lnSpc>
                <a:spcPct val="100000"/>
              </a:lnSpc>
              <a:spcBef>
                <a:spcPts val="0"/>
              </a:spcBef>
              <a:buNone/>
            </a:pPr>
            <a:endParaRPr lang="en-GB" sz="20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nSpc>
                <a:spcPct val="100000"/>
              </a:lnSpc>
              <a:spcBef>
                <a:spcPts val="0"/>
              </a:spcBef>
            </a:pPr>
            <a:r>
              <a:rPr lang="en-GB" sz="2000" dirty="0">
                <a:latin typeface="Microsoft Sans Serif" panose="020B0604020202020204" pitchFamily="34" charset="0"/>
                <a:ea typeface="Microsoft Sans Serif" panose="020B0604020202020204" pitchFamily="34" charset="0"/>
                <a:cs typeface="Microsoft Sans Serif" panose="020B0604020202020204" pitchFamily="34" charset="0"/>
              </a:rPr>
              <a:t>There is some evidence that suicide rates are unequal between different ethnic groups.</a:t>
            </a:r>
          </a:p>
          <a:p>
            <a:pPr marL="0" indent="0">
              <a:lnSpc>
                <a:spcPct val="100000"/>
              </a:lnSpc>
              <a:spcBef>
                <a:spcPts val="0"/>
              </a:spcBef>
              <a:buNone/>
            </a:pPr>
            <a:endParaRPr lang="en-GB" sz="20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nSpc>
                <a:spcPct val="100000"/>
              </a:lnSpc>
              <a:spcBef>
                <a:spcPts val="0"/>
              </a:spcBef>
            </a:pPr>
            <a:r>
              <a:rPr lang="en-GB" sz="2000" dirty="0">
                <a:latin typeface="Microsoft Sans Serif" panose="020B0604020202020204" pitchFamily="34" charset="0"/>
                <a:ea typeface="Microsoft Sans Serif" panose="020B0604020202020204" pitchFamily="34" charset="0"/>
                <a:cs typeface="Microsoft Sans Serif" panose="020B0604020202020204" pitchFamily="34" charset="0"/>
              </a:rPr>
              <a:t>We should recognise the challenges that neurodivergent </a:t>
            </a:r>
          </a:p>
          <a:p>
            <a:pPr marL="0" indent="0">
              <a:lnSpc>
                <a:spcPct val="100000"/>
              </a:lnSpc>
              <a:spcBef>
                <a:spcPts val="0"/>
              </a:spcBef>
              <a:buNone/>
            </a:pPr>
            <a:r>
              <a:rPr lang="en-GB" sz="2000" dirty="0">
                <a:latin typeface="Microsoft Sans Serif" panose="020B0604020202020204" pitchFamily="34" charset="0"/>
                <a:ea typeface="Microsoft Sans Serif" panose="020B0604020202020204" pitchFamily="34" charset="0"/>
                <a:cs typeface="Microsoft Sans Serif" panose="020B0604020202020204" pitchFamily="34" charset="0"/>
              </a:rPr>
              <a:t>    individuals in our society face, including the increased risk of suicide. </a:t>
            </a:r>
          </a:p>
          <a:p>
            <a:pPr>
              <a:lnSpc>
                <a:spcPct val="100000"/>
              </a:lnSpc>
              <a:spcBef>
                <a:spcPts val="0"/>
              </a:spcBef>
            </a:pPr>
            <a:endParaRPr lang="en-GB" sz="20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342900" indent="-342900"/>
            <a:endParaRPr lang="en-GB" dirty="0">
              <a:latin typeface="Arial" panose="020B0604020202020204" pitchFamily="34" charset="0"/>
              <a:cs typeface="Arial" panose="020B0604020202020204" pitchFamily="34" charset="0"/>
            </a:endParaRPr>
          </a:p>
          <a:p>
            <a:pPr marL="342900" indent="-342900"/>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86669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fade">
                                      <p:cBhvr>
                                        <p:cTn id="21" dur="1000"/>
                                        <p:tgtEl>
                                          <p:spTgt spid="9">
                                            <p:txEl>
                                              <p:pRg st="3" end="3"/>
                                            </p:txEl>
                                          </p:spTgt>
                                        </p:tgtEl>
                                      </p:cBhvr>
                                    </p:animEffect>
                                    <p:anim calcmode="lin" valueType="num">
                                      <p:cBhvr>
                                        <p:cTn id="22"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xEl>
                                              <p:pRg st="5" end="5"/>
                                            </p:txEl>
                                          </p:spTgt>
                                        </p:tgtEl>
                                        <p:attrNameLst>
                                          <p:attrName>style.visibility</p:attrName>
                                        </p:attrNameLst>
                                      </p:cBhvr>
                                      <p:to>
                                        <p:strVal val="visible"/>
                                      </p:to>
                                    </p:set>
                                    <p:animEffect transition="in" filter="fade">
                                      <p:cBhvr>
                                        <p:cTn id="28" dur="500"/>
                                        <p:tgtEl>
                                          <p:spTgt spid="9">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
                                            <p:txEl>
                                              <p:pRg st="7" end="7"/>
                                            </p:txEl>
                                          </p:spTgt>
                                        </p:tgtEl>
                                        <p:attrNameLst>
                                          <p:attrName>style.visibility</p:attrName>
                                        </p:attrNameLst>
                                      </p:cBhvr>
                                      <p:to>
                                        <p:strVal val="visible"/>
                                      </p:to>
                                    </p:set>
                                    <p:animEffect transition="in" filter="fade">
                                      <p:cBhvr>
                                        <p:cTn id="33" dur="500"/>
                                        <p:tgtEl>
                                          <p:spTgt spid="9">
                                            <p:txEl>
                                              <p:pRg st="7" end="7"/>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9">
                                            <p:txEl>
                                              <p:pRg st="8" end="8"/>
                                            </p:txEl>
                                          </p:spTgt>
                                        </p:tgtEl>
                                        <p:attrNameLst>
                                          <p:attrName>style.visibility</p:attrName>
                                        </p:attrNameLst>
                                      </p:cBhvr>
                                      <p:to>
                                        <p:strVal val="visible"/>
                                      </p:to>
                                    </p:set>
                                    <p:animEffect transition="in" filter="fade">
                                      <p:cBhvr>
                                        <p:cTn id="36"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F27C5-5CA2-5801-0797-DF647475EBFD}"/>
              </a:ext>
            </a:extLst>
          </p:cNvPr>
          <p:cNvSpPr>
            <a:spLocks noGrp="1"/>
          </p:cNvSpPr>
          <p:nvPr>
            <p:ph type="title"/>
          </p:nvPr>
        </p:nvSpPr>
        <p:spPr>
          <a:xfrm>
            <a:off x="1871593" y="198763"/>
            <a:ext cx="5760308" cy="969405"/>
          </a:xfrm>
        </p:spPr>
        <p:txBody>
          <a:bodyPr/>
          <a:lstStyle/>
          <a:p>
            <a:r>
              <a:rPr lang="en-GB" b="1" dirty="0">
                <a:latin typeface="Microsoft Sans Serif" panose="020B0604020202020204" pitchFamily="34" charset="0"/>
                <a:ea typeface="Microsoft Sans Serif" panose="020B0604020202020204" pitchFamily="34" charset="0"/>
                <a:cs typeface="Microsoft Sans Serif" panose="020B0604020202020204" pitchFamily="34" charset="0"/>
              </a:rPr>
              <a:t>UK Population Suicide</a:t>
            </a:r>
          </a:p>
        </p:txBody>
      </p:sp>
      <p:pic>
        <p:nvPicPr>
          <p:cNvPr id="5" name="Content Placeholder 4" descr="A graph of the number of people in the uk&#10;&#10;Description automatically generated">
            <a:extLst>
              <a:ext uri="{FF2B5EF4-FFF2-40B4-BE49-F238E27FC236}">
                <a16:creationId xmlns:a16="http://schemas.microsoft.com/office/drawing/2014/main" id="{B3C05284-ACD7-0AFC-7589-9CD4A987686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71593" y="1425270"/>
            <a:ext cx="6685553" cy="4264562"/>
          </a:xfrm>
        </p:spPr>
      </p:pic>
      <p:sp>
        <p:nvSpPr>
          <p:cNvPr id="6" name="TextBox 5">
            <a:extLst>
              <a:ext uri="{FF2B5EF4-FFF2-40B4-BE49-F238E27FC236}">
                <a16:creationId xmlns:a16="http://schemas.microsoft.com/office/drawing/2014/main" id="{2B246643-4E59-146F-512E-18313778CC88}"/>
              </a:ext>
            </a:extLst>
          </p:cNvPr>
          <p:cNvSpPr txBox="1"/>
          <p:nvPr/>
        </p:nvSpPr>
        <p:spPr>
          <a:xfrm>
            <a:off x="8557146" y="980851"/>
            <a:ext cx="2690260" cy="3785652"/>
          </a:xfrm>
          <a:prstGeom prst="rect">
            <a:avLst/>
          </a:prstGeom>
          <a:noFill/>
        </p:spPr>
        <p:txBody>
          <a:bodyPr wrap="square" rtlCol="0">
            <a:spAutoFit/>
          </a:bodyPr>
          <a:lstStyle/>
          <a:p>
            <a:pPr algn="l" fontAlgn="base"/>
            <a:r>
              <a:rPr lang="en-GB" sz="1600" b="0" i="0" dirty="0">
                <a:solidFill>
                  <a:srgbClr val="000000"/>
                </a:solidFill>
                <a:effectLst/>
                <a:latin typeface="Aptos" panose="020B0004020202020204" pitchFamily="34" charset="0"/>
              </a:rPr>
              <a:t>Between 2011- 2021 there were 7,313 suicides by</a:t>
            </a:r>
            <a:r>
              <a:rPr lang="en-GB" sz="1600" dirty="0">
                <a:solidFill>
                  <a:srgbClr val="000000"/>
                </a:solidFill>
                <a:latin typeface="Aptos" panose="020B0004020202020204" pitchFamily="34" charset="0"/>
              </a:rPr>
              <a:t> children/young</a:t>
            </a:r>
            <a:r>
              <a:rPr lang="en-GB" sz="1600" b="0" i="0" dirty="0">
                <a:solidFill>
                  <a:srgbClr val="000000"/>
                </a:solidFill>
                <a:effectLst/>
                <a:latin typeface="Aptos" panose="020B0004020202020204" pitchFamily="34" charset="0"/>
              </a:rPr>
              <a:t> people aged under 25, an average of 665 deaths per year. </a:t>
            </a:r>
          </a:p>
          <a:p>
            <a:pPr algn="l" fontAlgn="base"/>
            <a:endParaRPr lang="en-GB" sz="1600" b="0" i="0" dirty="0">
              <a:solidFill>
                <a:srgbClr val="000000"/>
              </a:solidFill>
              <a:effectLst/>
              <a:latin typeface="Aptos" panose="020B0004020202020204" pitchFamily="34" charset="0"/>
            </a:endParaRPr>
          </a:p>
          <a:p>
            <a:pPr algn="l" fontAlgn="base"/>
            <a:r>
              <a:rPr lang="en-GB" sz="1600" b="0" i="0" dirty="0">
                <a:solidFill>
                  <a:srgbClr val="000000"/>
                </a:solidFill>
                <a:effectLst/>
                <a:latin typeface="Aptos" panose="020B0004020202020204" pitchFamily="34" charset="0"/>
              </a:rPr>
              <a:t>1,208 were aged under 18, an average of 110 deaths per year.</a:t>
            </a:r>
          </a:p>
          <a:p>
            <a:pPr algn="l" fontAlgn="base"/>
            <a:endParaRPr lang="en-GB" sz="1600" dirty="0">
              <a:solidFill>
                <a:srgbClr val="000000"/>
              </a:solidFill>
              <a:latin typeface="Aptos" panose="020B0004020202020204" pitchFamily="34" charset="0"/>
            </a:endParaRPr>
          </a:p>
          <a:p>
            <a:pPr algn="l" fontAlgn="base"/>
            <a:r>
              <a:rPr lang="en-GB" sz="1600" dirty="0">
                <a:solidFill>
                  <a:srgbClr val="000000"/>
                </a:solidFill>
                <a:latin typeface="Aptos" panose="020B0004020202020204" pitchFamily="34" charset="0"/>
              </a:rPr>
              <a:t>(</a:t>
            </a:r>
            <a:r>
              <a:rPr lang="en-GB" sz="1600" i="1" dirty="0">
                <a:solidFill>
                  <a:srgbClr val="000000"/>
                </a:solidFill>
                <a:latin typeface="Aptos" panose="020B0004020202020204" pitchFamily="34" charset="0"/>
              </a:rPr>
              <a:t>National Confidential Inquiry into suicide &amp; safety &amp; mental health</a:t>
            </a:r>
            <a:r>
              <a:rPr lang="en-GB" sz="1600" dirty="0">
                <a:solidFill>
                  <a:srgbClr val="000000"/>
                </a:solidFill>
                <a:latin typeface="Aptos" panose="020B0004020202020204" pitchFamily="34" charset="0"/>
              </a:rPr>
              <a:t>)</a:t>
            </a:r>
          </a:p>
          <a:p>
            <a:pPr algn="l" fontAlgn="base"/>
            <a:endParaRPr lang="en-GB" sz="1600" b="0" i="0" dirty="0">
              <a:solidFill>
                <a:srgbClr val="000000"/>
              </a:solidFill>
              <a:effectLst/>
              <a:latin typeface="Aptos" panose="020B0004020202020204" pitchFamily="34" charset="0"/>
            </a:endParaRPr>
          </a:p>
          <a:p>
            <a:pPr algn="l" fontAlgn="base"/>
            <a:endParaRPr lang="en-GB" sz="1600" b="0" i="0" dirty="0">
              <a:solidFill>
                <a:srgbClr val="000000"/>
              </a:solidFill>
              <a:effectLst/>
              <a:latin typeface="Aptos" panose="020B0004020202020204" pitchFamily="34" charset="0"/>
            </a:endParaRPr>
          </a:p>
        </p:txBody>
      </p:sp>
    </p:spTree>
    <p:extLst>
      <p:ext uri="{BB962C8B-B14F-4D97-AF65-F5344CB8AC3E}">
        <p14:creationId xmlns:p14="http://schemas.microsoft.com/office/powerpoint/2010/main" val="34974498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09350" y="222192"/>
            <a:ext cx="9006238" cy="995686"/>
          </a:xfrm>
        </p:spPr>
        <p:txBody>
          <a:bodyPr>
            <a:noAutofit/>
          </a:bodyPr>
          <a:lstStyle/>
          <a:p>
            <a:pPr algn="l"/>
            <a:r>
              <a:rPr lang="en-GB" sz="4400" b="1"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Children/young people and suicide</a:t>
            </a:r>
          </a:p>
        </p:txBody>
      </p:sp>
      <p:sp>
        <p:nvSpPr>
          <p:cNvPr id="3" name="Subtitle 2"/>
          <p:cNvSpPr>
            <a:spLocks noGrp="1"/>
          </p:cNvSpPr>
          <p:nvPr>
            <p:ph type="subTitle" idx="1"/>
          </p:nvPr>
        </p:nvSpPr>
        <p:spPr>
          <a:xfrm>
            <a:off x="2117315" y="1313412"/>
            <a:ext cx="9144000" cy="4422370"/>
          </a:xfrm>
        </p:spPr>
        <p:txBody>
          <a:bodyPr>
            <a:normAutofit/>
          </a:bodyPr>
          <a:lstStyle/>
          <a:p>
            <a:pPr marL="342900" indent="-342900" algn="l">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Academic pressures and bullying were common antecedents in the under-20s, while workplace, housing, and financial problems were more common in those 20-25’s.</a:t>
            </a:r>
          </a:p>
          <a:p>
            <a:pPr marL="342900" indent="-342900" algn="l">
              <a:buFont typeface="Arial" panose="020B0604020202020204" pitchFamily="34" charset="0"/>
              <a:buChar char="•"/>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Over 200 school children die by suicide each year in the UK (Barnardo’s Campaign St Georges Hall 2017).</a:t>
            </a:r>
          </a:p>
          <a:p>
            <a:pPr marL="342900" indent="-342900" algn="l">
              <a:buFont typeface="Arial" panose="020B0604020202020204" pitchFamily="34" charset="0"/>
              <a:buChar char="•"/>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Suicide-related internet use in 26% of deaths in those under 20, searching for information on suicide methods or posting messages with suicidal content.</a:t>
            </a:r>
          </a:p>
          <a:p>
            <a:pPr marL="342900" indent="-342900" algn="l">
              <a:buFont typeface="Arial" panose="020B0604020202020204" pitchFamily="34" charset="0"/>
              <a:buChar char="•"/>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A proportion of children/young people who died had not talked about suicide and had low rates of key stresses.</a:t>
            </a:r>
          </a:p>
          <a:p>
            <a:pPr algn="l"/>
            <a:endParaRPr lang="en-GB"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61536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787C1-2D4F-5BA3-4F3B-DD4BE53A8299}"/>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6D30A08-B4E9-ED03-DB55-1C3CB7B92C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2960" y="5566742"/>
            <a:ext cx="702857" cy="1103364"/>
          </a:xfrm>
          <a:prstGeom prst="rect">
            <a:avLst/>
          </a:prstGeom>
        </p:spPr>
      </p:pic>
      <p:graphicFrame>
        <p:nvGraphicFramePr>
          <p:cNvPr id="9" name="Table 5">
            <a:extLst>
              <a:ext uri="{FF2B5EF4-FFF2-40B4-BE49-F238E27FC236}">
                <a16:creationId xmlns:a16="http://schemas.microsoft.com/office/drawing/2014/main" id="{F93D291F-30C8-7BB5-8AEA-00BCA455148B}"/>
              </a:ext>
            </a:extLst>
          </p:cNvPr>
          <p:cNvGraphicFramePr>
            <a:graphicFrameLocks noGrp="1"/>
          </p:cNvGraphicFramePr>
          <p:nvPr>
            <p:extLst>
              <p:ext uri="{D42A27DB-BD31-4B8C-83A1-F6EECF244321}">
                <p14:modId xmlns:p14="http://schemas.microsoft.com/office/powerpoint/2010/main" val="2314209467"/>
              </p:ext>
            </p:extLst>
          </p:nvPr>
        </p:nvGraphicFramePr>
        <p:xfrm>
          <a:off x="2032000" y="101397"/>
          <a:ext cx="9915358" cy="5312814"/>
        </p:xfrm>
        <a:graphic>
          <a:graphicData uri="http://schemas.openxmlformats.org/drawingml/2006/table">
            <a:tbl>
              <a:tblPr firstRow="1" bandRow="1">
                <a:tableStyleId>{5940675A-B579-460E-94D1-54222C63F5DA}</a:tableStyleId>
              </a:tblPr>
              <a:tblGrid>
                <a:gridCol w="4957679">
                  <a:extLst>
                    <a:ext uri="{9D8B030D-6E8A-4147-A177-3AD203B41FA5}">
                      <a16:colId xmlns:a16="http://schemas.microsoft.com/office/drawing/2014/main" val="2927053515"/>
                    </a:ext>
                  </a:extLst>
                </a:gridCol>
                <a:gridCol w="4957679">
                  <a:extLst>
                    <a:ext uri="{9D8B030D-6E8A-4147-A177-3AD203B41FA5}">
                      <a16:colId xmlns:a16="http://schemas.microsoft.com/office/drawing/2014/main" val="768389742"/>
                    </a:ext>
                  </a:extLst>
                </a:gridCol>
              </a:tblGrid>
              <a:tr h="5312814">
                <a:tc>
                  <a:txBody>
                    <a:bodyPr/>
                    <a:lstStyle/>
                    <a:p>
                      <a:pPr algn="ctr"/>
                      <a:r>
                        <a:rPr lang="en-GB" sz="2800" b="1" u="sng" dirty="0">
                          <a:latin typeface="Microsoft Sans Serif" panose="020B0604020202020204" pitchFamily="34" charset="0"/>
                          <a:ea typeface="Microsoft Sans Serif" panose="020B0604020202020204" pitchFamily="34" charset="0"/>
                          <a:cs typeface="Microsoft Sans Serif" panose="020B0604020202020204" pitchFamily="34" charset="0"/>
                        </a:rPr>
                        <a:t>MYTH</a:t>
                      </a:r>
                    </a:p>
                    <a:p>
                      <a:pPr algn="ctr"/>
                      <a:endParaRPr lang="en-GB" sz="2800" b="1" u="sng" dirty="0">
                        <a:latin typeface="Microsoft Sans Serif" panose="020B0604020202020204" pitchFamily="34" charset="0"/>
                        <a:ea typeface="Microsoft Sans Serif" panose="020B0604020202020204" pitchFamily="34" charset="0"/>
                        <a:cs typeface="Microsoft Sans Serif" panose="020B0604020202020204" pitchFamily="34" charset="0"/>
                      </a:endParaRPr>
                    </a:p>
                  </a:txBody>
                  <a:tcPr/>
                </a:tc>
                <a:tc>
                  <a:txBody>
                    <a:bodyPr/>
                    <a:lstStyle/>
                    <a:p>
                      <a:pPr algn="ctr"/>
                      <a:r>
                        <a:rPr lang="en-GB" sz="2800" b="1" u="sng" dirty="0">
                          <a:latin typeface="Microsoft Sans Serif" panose="020B0604020202020204" pitchFamily="34" charset="0"/>
                          <a:ea typeface="Microsoft Sans Serif" panose="020B0604020202020204" pitchFamily="34" charset="0"/>
                          <a:cs typeface="Microsoft Sans Serif" panose="020B0604020202020204" pitchFamily="34" charset="0"/>
                        </a:rPr>
                        <a:t>FACT</a:t>
                      </a:r>
                    </a:p>
                  </a:txBody>
                  <a:tcPr/>
                </a:tc>
                <a:extLst>
                  <a:ext uri="{0D108BD9-81ED-4DB2-BD59-A6C34878D82A}">
                    <a16:rowId xmlns:a16="http://schemas.microsoft.com/office/drawing/2014/main" val="1280195550"/>
                  </a:ext>
                </a:extLst>
              </a:tr>
            </a:tbl>
          </a:graphicData>
        </a:graphic>
      </p:graphicFrame>
      <p:sp>
        <p:nvSpPr>
          <p:cNvPr id="10" name="TextBox 9">
            <a:extLst>
              <a:ext uri="{FF2B5EF4-FFF2-40B4-BE49-F238E27FC236}">
                <a16:creationId xmlns:a16="http://schemas.microsoft.com/office/drawing/2014/main" id="{38928B9E-4B43-D3FF-F96F-2F9C0AEDF67A}"/>
              </a:ext>
            </a:extLst>
          </p:cNvPr>
          <p:cNvSpPr txBox="1"/>
          <p:nvPr/>
        </p:nvSpPr>
        <p:spPr>
          <a:xfrm>
            <a:off x="3595817" y="5566742"/>
            <a:ext cx="3472248" cy="923330"/>
          </a:xfrm>
          <a:prstGeom prst="rect">
            <a:avLst/>
          </a:prstGeom>
          <a:noFill/>
        </p:spPr>
        <p:txBody>
          <a:bodyPr wrap="square" rtlCol="0">
            <a:spAutoFit/>
          </a:bodyPr>
          <a:lstStyle/>
          <a:p>
            <a:r>
              <a:rPr lang="en-GB" sz="1800" kern="1000" dirty="0">
                <a:latin typeface="Microsoft Sans Serif" panose="020B0604020202020204" pitchFamily="34" charset="0"/>
                <a:ea typeface="Microsoft Sans Serif" panose="020B0604020202020204" pitchFamily="34" charset="0"/>
                <a:cs typeface="Microsoft Sans Serif" panose="020B0604020202020204" pitchFamily="34" charset="0"/>
              </a:rPr>
              <a:t>It’s more uncomfortable to ask the question than to be asked.</a:t>
            </a:r>
          </a:p>
          <a:p>
            <a:endParaRPr lang="en-GB" dirty="0"/>
          </a:p>
        </p:txBody>
      </p:sp>
    </p:spTree>
    <p:extLst>
      <p:ext uri="{BB962C8B-B14F-4D97-AF65-F5344CB8AC3E}">
        <p14:creationId xmlns:p14="http://schemas.microsoft.com/office/powerpoint/2010/main" val="38803205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7F9F5-6825-DE82-1661-43E2762A4F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AFD406-5B9B-72EC-13F9-B7EF2B173282}"/>
              </a:ext>
            </a:extLst>
          </p:cNvPr>
          <p:cNvSpPr>
            <a:spLocks noGrp="1"/>
          </p:cNvSpPr>
          <p:nvPr>
            <p:ph type="ctrTitle"/>
          </p:nvPr>
        </p:nvSpPr>
        <p:spPr>
          <a:xfrm>
            <a:off x="2161141" y="297180"/>
            <a:ext cx="9084934" cy="1035698"/>
          </a:xfrm>
        </p:spPr>
        <p:txBody>
          <a:bodyPr>
            <a:noAutofit/>
          </a:bodyPr>
          <a:lstStyle/>
          <a:p>
            <a:pPr algn="l"/>
            <a:r>
              <a:rPr lang="en-GB" sz="4400" b="1"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‘Just Ask ME’ Film</a:t>
            </a:r>
            <a:endParaRPr lang="en-GB" sz="4400" b="1" dirty="0">
              <a:solidFill>
                <a:srgbClr val="FF000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3" name="Picture 2">
            <a:hlinkClick r:id="rId3"/>
            <a:extLst>
              <a:ext uri="{FF2B5EF4-FFF2-40B4-BE49-F238E27FC236}">
                <a16:creationId xmlns:a16="http://schemas.microsoft.com/office/drawing/2014/main" id="{2A42139B-23A4-C873-D082-46AA9F7123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8157" y="1704704"/>
            <a:ext cx="4507235" cy="3305836"/>
          </a:xfrm>
          <a:prstGeom prst="rect">
            <a:avLst/>
          </a:prstGeom>
        </p:spPr>
      </p:pic>
      <p:pic>
        <p:nvPicPr>
          <p:cNvPr id="4" name="Picture 3">
            <a:extLst>
              <a:ext uri="{FF2B5EF4-FFF2-40B4-BE49-F238E27FC236}">
                <a16:creationId xmlns:a16="http://schemas.microsoft.com/office/drawing/2014/main" id="{B3125BB6-E715-3250-D27F-EEAFEDCEE07A}"/>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34303" y1="17152" x2="34303" y2="17152"/>
                        <a14:foregroundMark x1="31030" y1="18788" x2="31030" y2="18788"/>
                        <a14:foregroundMark x1="30485" y1="20667" x2="30485" y2="20667"/>
                        <a14:foregroundMark x1="31576" y1="22424" x2="31576" y2="22424"/>
                        <a14:foregroundMark x1="39091" y1="15636" x2="39091" y2="15636"/>
                        <a14:foregroundMark x1="41273" y1="15758" x2="41273" y2="15758"/>
                        <a14:foregroundMark x1="46424" y1="17394" x2="46424" y2="17394"/>
                        <a14:foregroundMark x1="49030" y1="20000" x2="49030" y2="20000"/>
                      </a14:backgroundRemoval>
                    </a14:imgEffect>
                  </a14:imgLayer>
                </a14:imgProps>
              </a:ext>
              <a:ext uri="{28A0092B-C50C-407E-A947-70E740481C1C}">
                <a14:useLocalDpi xmlns:a14="http://schemas.microsoft.com/office/drawing/2010/main" val="0"/>
              </a:ext>
            </a:extLst>
          </a:blip>
          <a:srcRect l="24648" t="12246" r="41202" b="21088"/>
          <a:stretch/>
        </p:blipFill>
        <p:spPr>
          <a:xfrm>
            <a:off x="3806890" y="1996750"/>
            <a:ext cx="2341984" cy="4572001"/>
          </a:xfrm>
          <a:prstGeom prst="rect">
            <a:avLst/>
          </a:prstGeom>
        </p:spPr>
      </p:pic>
      <p:sp>
        <p:nvSpPr>
          <p:cNvPr id="5" name="TextBox 4">
            <a:extLst>
              <a:ext uri="{FF2B5EF4-FFF2-40B4-BE49-F238E27FC236}">
                <a16:creationId xmlns:a16="http://schemas.microsoft.com/office/drawing/2014/main" id="{DF15DC29-502F-E418-CC63-36F18D05128C}"/>
              </a:ext>
            </a:extLst>
          </p:cNvPr>
          <p:cNvSpPr txBox="1"/>
          <p:nvPr/>
        </p:nvSpPr>
        <p:spPr>
          <a:xfrm>
            <a:off x="2161141" y="2239673"/>
            <a:ext cx="133453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Mum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PE Teacher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Teacher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Friend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Girlfriend</a:t>
            </a:r>
          </a:p>
        </p:txBody>
      </p:sp>
      <p:sp>
        <p:nvSpPr>
          <p:cNvPr id="8" name="TextBox 7">
            <a:extLst>
              <a:ext uri="{FF2B5EF4-FFF2-40B4-BE49-F238E27FC236}">
                <a16:creationId xmlns:a16="http://schemas.microsoft.com/office/drawing/2014/main" id="{AC51157C-A89E-21CA-651A-2188F190303F}"/>
              </a:ext>
            </a:extLst>
          </p:cNvPr>
          <p:cNvSpPr txBox="1"/>
          <p:nvPr/>
        </p:nvSpPr>
        <p:spPr>
          <a:xfrm>
            <a:off x="3877798" y="5289369"/>
            <a:ext cx="3232686" cy="369332"/>
          </a:xfrm>
          <a:prstGeom prst="rect">
            <a:avLst/>
          </a:prstGeom>
          <a:noFill/>
        </p:spPr>
        <p:txBody>
          <a:bodyPr wrap="square" rtlCol="0">
            <a:spAutoFit/>
          </a:bodyPr>
          <a:lstStyle/>
          <a:p>
            <a:r>
              <a:rPr lang="en-GB" b="1" dirty="0">
                <a:hlinkClick r:id="rId3"/>
              </a:rPr>
              <a:t>https://youtu.be/0VhlsijBDLs</a:t>
            </a:r>
            <a:endParaRPr lang="en-GB" b="1" dirty="0"/>
          </a:p>
        </p:txBody>
      </p:sp>
      <p:sp>
        <p:nvSpPr>
          <p:cNvPr id="7" name="Rectangle 6">
            <a:extLst>
              <a:ext uri="{FF2B5EF4-FFF2-40B4-BE49-F238E27FC236}">
                <a16:creationId xmlns:a16="http://schemas.microsoft.com/office/drawing/2014/main" id="{7D1810DB-E2B9-5981-A26C-099A06F03833}"/>
              </a:ext>
            </a:extLst>
          </p:cNvPr>
          <p:cNvSpPr/>
          <p:nvPr/>
        </p:nvSpPr>
        <p:spPr>
          <a:xfrm>
            <a:off x="2161142" y="2309352"/>
            <a:ext cx="9289330" cy="1352395"/>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59FEFFF8-4869-2768-3FD8-7D5A2F1B53EC}"/>
              </a:ext>
            </a:extLst>
          </p:cNvPr>
          <p:cNvSpPr txBox="1"/>
          <p:nvPr/>
        </p:nvSpPr>
        <p:spPr>
          <a:xfrm>
            <a:off x="4089353" y="2588181"/>
            <a:ext cx="5489106" cy="769441"/>
          </a:xfrm>
          <a:prstGeom prst="rect">
            <a:avLst/>
          </a:prstGeom>
          <a:noFill/>
        </p:spPr>
        <p:txBody>
          <a:bodyPr wrap="square" rtlCol="0">
            <a:spAutoFit/>
          </a:bodyPr>
          <a:lstStyle/>
          <a:p>
            <a:r>
              <a:rPr lang="en-GB" sz="4400" dirty="0">
                <a:solidFill>
                  <a:srgbClr val="FF0000"/>
                </a:solidFill>
                <a:latin typeface="Microsoft GothicNeo" panose="020B0503020000020004" pitchFamily="34" charset="-127"/>
                <a:ea typeface="Microsoft GothicNeo" panose="020B0503020000020004" pitchFamily="34" charset="-127"/>
                <a:cs typeface="Microsoft GothicNeo" panose="020B0503020000020004" pitchFamily="34" charset="-127"/>
              </a:rPr>
              <a:t>Trigger Warning </a:t>
            </a:r>
          </a:p>
        </p:txBody>
      </p:sp>
    </p:spTree>
    <p:extLst>
      <p:ext uri="{BB962C8B-B14F-4D97-AF65-F5344CB8AC3E}">
        <p14:creationId xmlns:p14="http://schemas.microsoft.com/office/powerpoint/2010/main" val="34215766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7"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0845" y="4495300"/>
            <a:ext cx="2687069" cy="2149655"/>
          </a:xfrm>
          <a:prstGeom prst="rect">
            <a:avLst/>
          </a:prstGeom>
        </p:spPr>
      </p:pic>
      <p:sp>
        <p:nvSpPr>
          <p:cNvPr id="9" name="Title 1"/>
          <p:cNvSpPr txBox="1">
            <a:spLocks/>
          </p:cNvSpPr>
          <p:nvPr/>
        </p:nvSpPr>
        <p:spPr>
          <a:xfrm>
            <a:off x="1940845" y="370512"/>
            <a:ext cx="9678669" cy="9956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Spotting the signs - behaviour</a:t>
            </a:r>
          </a:p>
        </p:txBody>
      </p:sp>
      <p:sp>
        <p:nvSpPr>
          <p:cNvPr id="10" name="Rectangle 9"/>
          <p:cNvSpPr/>
          <p:nvPr/>
        </p:nvSpPr>
        <p:spPr>
          <a:xfrm>
            <a:off x="1652476" y="1426108"/>
            <a:ext cx="9786552" cy="707886"/>
          </a:xfrm>
          <a:prstGeom prst="rect">
            <a:avLst/>
          </a:prstGeom>
          <a:noFill/>
        </p:spPr>
        <p:txBody>
          <a:bodyPr wrap="square" lIns="91440" tIns="45720" rIns="91440" bIns="45720">
            <a:spAutoFit/>
          </a:bodyPr>
          <a:lstStyle/>
          <a:p>
            <a:pPr algn="ctr"/>
            <a:r>
              <a:rPr lang="en-US" sz="4000" b="0" cap="none" spc="0" dirty="0">
                <a:ln w="0"/>
                <a:solidFill>
                  <a:srgbClr val="FF0293"/>
                </a:solidFill>
                <a:effectLst>
                  <a:outerShdw blurRad="38100" dist="19050" dir="2700000" algn="tl" rotWithShape="0">
                    <a:schemeClr val="dk1">
                      <a:alpha val="40000"/>
                    </a:schemeClr>
                  </a:outerShdw>
                </a:effectLst>
                <a:latin typeface="katkat_scrambled" pitchFamily="50" charset="0"/>
              </a:rPr>
              <a:t>“All human </a:t>
            </a:r>
            <a:r>
              <a:rPr lang="en-US" sz="4000" b="0" cap="none" spc="0" dirty="0" err="1">
                <a:ln w="0"/>
                <a:solidFill>
                  <a:srgbClr val="FF0293"/>
                </a:solidFill>
                <a:effectLst>
                  <a:outerShdw blurRad="38100" dist="19050" dir="2700000" algn="tl" rotWithShape="0">
                    <a:schemeClr val="dk1">
                      <a:alpha val="40000"/>
                    </a:schemeClr>
                  </a:outerShdw>
                </a:effectLst>
                <a:latin typeface="katkat_scrambled" pitchFamily="50" charset="0"/>
              </a:rPr>
              <a:t>behaviour</a:t>
            </a:r>
            <a:r>
              <a:rPr lang="en-US" sz="4000" b="0" cap="none" spc="0" dirty="0">
                <a:ln w="0"/>
                <a:solidFill>
                  <a:srgbClr val="FF0293"/>
                </a:solidFill>
                <a:effectLst>
                  <a:outerShdw blurRad="38100" dist="19050" dir="2700000" algn="tl" rotWithShape="0">
                    <a:schemeClr val="dk1">
                      <a:alpha val="40000"/>
                    </a:schemeClr>
                  </a:outerShdw>
                </a:effectLst>
                <a:latin typeface="katkat_scrambled" pitchFamily="50" charset="0"/>
              </a:rPr>
              <a:t> has a purpose.”</a:t>
            </a:r>
            <a:r>
              <a:rPr lang="en-US" sz="4000" dirty="0">
                <a:ln w="0"/>
                <a:solidFill>
                  <a:srgbClr val="FF0293"/>
                </a:solidFill>
                <a:effectLst>
                  <a:outerShdw blurRad="38100" dist="19050" dir="2700000" algn="tl" rotWithShape="0">
                    <a:schemeClr val="dk1">
                      <a:alpha val="40000"/>
                    </a:schemeClr>
                  </a:outerShdw>
                </a:effectLst>
                <a:latin typeface="katkat_scrambled" pitchFamily="50" charset="0"/>
              </a:rPr>
              <a:t>(Pearce)</a:t>
            </a:r>
            <a:endParaRPr lang="en-US" sz="4800" b="0" cap="none" spc="0" dirty="0">
              <a:ln w="0"/>
              <a:solidFill>
                <a:srgbClr val="FF0293"/>
              </a:solidFill>
              <a:effectLst>
                <a:outerShdw blurRad="38100" dist="19050" dir="2700000" algn="tl" rotWithShape="0">
                  <a:schemeClr val="dk1">
                    <a:alpha val="40000"/>
                  </a:schemeClr>
                </a:outerShdw>
              </a:effectLst>
              <a:latin typeface="katkat_scrambled" pitchFamily="50" charset="0"/>
            </a:endParaRPr>
          </a:p>
        </p:txBody>
      </p:sp>
      <p:pic>
        <p:nvPicPr>
          <p:cNvPr id="2" name="Picture 1">
            <a:extLst>
              <a:ext uri="{FF2B5EF4-FFF2-40B4-BE49-F238E27FC236}">
                <a16:creationId xmlns:a16="http://schemas.microsoft.com/office/drawing/2014/main" id="{1CB0C100-4711-5F35-415A-EB372C1A8933}"/>
              </a:ext>
            </a:extLst>
          </p:cNvPr>
          <p:cNvPicPr>
            <a:picLocks noChangeAspect="1"/>
          </p:cNvPicPr>
          <p:nvPr/>
        </p:nvPicPr>
        <p:blipFill>
          <a:blip r:embed="rId4"/>
          <a:stretch>
            <a:fillRect/>
          </a:stretch>
        </p:blipFill>
        <p:spPr>
          <a:xfrm>
            <a:off x="3940468" y="2613166"/>
            <a:ext cx="6310687" cy="3764269"/>
          </a:xfrm>
          <a:prstGeom prst="rect">
            <a:avLst/>
          </a:prstGeom>
        </p:spPr>
      </p:pic>
    </p:spTree>
    <p:extLst>
      <p:ext uri="{BB962C8B-B14F-4D97-AF65-F5344CB8AC3E}">
        <p14:creationId xmlns:p14="http://schemas.microsoft.com/office/powerpoint/2010/main" val="1320688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48988" y="314561"/>
            <a:ext cx="4447012" cy="995686"/>
          </a:xfrm>
        </p:spPr>
        <p:txBody>
          <a:bodyPr>
            <a:noAutofit/>
          </a:bodyPr>
          <a:lstStyle/>
          <a:p>
            <a:pPr algn="l"/>
            <a:r>
              <a:rPr lang="en-GB" sz="6600" b="1"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Welcome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9447" y="3710160"/>
            <a:ext cx="2032676" cy="199401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0119" y="1310247"/>
            <a:ext cx="1479862" cy="196418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5101" y="3840324"/>
            <a:ext cx="1868621" cy="186862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80178" y="1342272"/>
            <a:ext cx="1484739" cy="1970815"/>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0607" y="3710160"/>
            <a:ext cx="2087370" cy="2128951"/>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99552" y="1355165"/>
            <a:ext cx="1411055" cy="2035098"/>
          </a:xfrm>
          <a:prstGeom prst="rect">
            <a:avLst/>
          </a:prstGeom>
        </p:spPr>
      </p:pic>
    </p:spTree>
    <p:extLst>
      <p:ext uri="{BB962C8B-B14F-4D97-AF65-F5344CB8AC3E}">
        <p14:creationId xmlns:p14="http://schemas.microsoft.com/office/powerpoint/2010/main" val="24905256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4454072-1641-130F-A338-C031C21A8EE0}"/>
              </a:ext>
            </a:extLst>
          </p:cNvPr>
          <p:cNvSpPr>
            <a:spLocks noGrp="1"/>
          </p:cNvSpPr>
          <p:nvPr>
            <p:ph type="ctrTitle"/>
          </p:nvPr>
        </p:nvSpPr>
        <p:spPr>
          <a:xfrm>
            <a:off x="2099798" y="86497"/>
            <a:ext cx="10935132" cy="995686"/>
          </a:xfrm>
        </p:spPr>
        <p:txBody>
          <a:bodyPr>
            <a:noAutofit/>
          </a:bodyPr>
          <a:lstStyle/>
          <a:p>
            <a:pPr algn="l"/>
            <a:r>
              <a:rPr lang="en-GB" sz="4400" b="1"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Spotting the signs - behaviour</a:t>
            </a:r>
          </a:p>
        </p:txBody>
      </p:sp>
      <p:sp>
        <p:nvSpPr>
          <p:cNvPr id="9" name="Subtitle 2">
            <a:extLst>
              <a:ext uri="{FF2B5EF4-FFF2-40B4-BE49-F238E27FC236}">
                <a16:creationId xmlns:a16="http://schemas.microsoft.com/office/drawing/2014/main" id="{ACC21B47-039D-7B57-ABDF-B926F25E076B}"/>
              </a:ext>
            </a:extLst>
          </p:cNvPr>
          <p:cNvSpPr txBox="1">
            <a:spLocks/>
          </p:cNvSpPr>
          <p:nvPr/>
        </p:nvSpPr>
        <p:spPr>
          <a:xfrm>
            <a:off x="2099798" y="1399640"/>
            <a:ext cx="9144000" cy="5371863"/>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50000"/>
              </a:lnSpc>
              <a:buFont typeface="Arial" panose="020B0604020202020204" pitchFamily="34" charset="0"/>
              <a:buChar char="•"/>
            </a:pPr>
            <a:r>
              <a:rPr lang="en-GB" sz="2200" dirty="0">
                <a:latin typeface="Microsoft Sans Serif" panose="020B0604020202020204" pitchFamily="34" charset="0"/>
                <a:ea typeface="Microsoft Sans Serif" panose="020B0604020202020204" pitchFamily="34" charset="0"/>
                <a:cs typeface="Microsoft Sans Serif" panose="020B0604020202020204" pitchFamily="34" charset="0"/>
              </a:rPr>
              <a:t>Becoming withdrawn from friends and family/Isolating themselves.</a:t>
            </a:r>
          </a:p>
          <a:p>
            <a:pPr marL="342900" indent="-342900" algn="l">
              <a:lnSpc>
                <a:spcPct val="150000"/>
              </a:lnSpc>
              <a:buFont typeface="Arial" panose="020B0604020202020204" pitchFamily="34" charset="0"/>
              <a:buChar char="•"/>
            </a:pPr>
            <a:r>
              <a:rPr lang="en-GB" sz="2200" dirty="0">
                <a:latin typeface="Microsoft Sans Serif" panose="020B0604020202020204" pitchFamily="34" charset="0"/>
                <a:ea typeface="Microsoft Sans Serif" panose="020B0604020202020204" pitchFamily="34" charset="0"/>
                <a:cs typeface="Microsoft Sans Serif" panose="020B0604020202020204" pitchFamily="34" charset="0"/>
              </a:rPr>
              <a:t>Tearfulness and irritability or unpredictable moods.</a:t>
            </a:r>
          </a:p>
          <a:p>
            <a:pPr marL="342900" indent="-342900" algn="l">
              <a:lnSpc>
                <a:spcPct val="150000"/>
              </a:lnSpc>
              <a:buFont typeface="Arial" panose="020B0604020202020204" pitchFamily="34" charset="0"/>
              <a:buChar char="•"/>
            </a:pPr>
            <a:r>
              <a:rPr lang="en-GB" sz="2200" dirty="0">
                <a:latin typeface="Microsoft Sans Serif" panose="020B0604020202020204" pitchFamily="34" charset="0"/>
                <a:ea typeface="Microsoft Sans Serif" panose="020B0604020202020204" pitchFamily="34" charset="0"/>
                <a:cs typeface="Microsoft Sans Serif" panose="020B0604020202020204" pitchFamily="34" charset="0"/>
              </a:rPr>
              <a:t>Sudden outbursts of anger directed at themselves or others.</a:t>
            </a:r>
          </a:p>
          <a:p>
            <a:pPr marL="342900" indent="-342900" algn="l">
              <a:lnSpc>
                <a:spcPct val="150000"/>
              </a:lnSpc>
              <a:buFont typeface="Arial" panose="020B0604020202020204" pitchFamily="34" charset="0"/>
              <a:buChar char="•"/>
            </a:pPr>
            <a:r>
              <a:rPr lang="en-GB" sz="2200" dirty="0">
                <a:latin typeface="Microsoft Sans Serif" panose="020B0604020202020204" pitchFamily="34" charset="0"/>
                <a:ea typeface="Microsoft Sans Serif" panose="020B0604020202020204" pitchFamily="34" charset="0"/>
                <a:cs typeface="Microsoft Sans Serif" panose="020B0604020202020204" pitchFamily="34" charset="0"/>
              </a:rPr>
              <a:t>Loss of interest in activities that they used to enjoy.</a:t>
            </a:r>
          </a:p>
          <a:p>
            <a:pPr marL="342900" indent="-342900" algn="l">
              <a:lnSpc>
                <a:spcPct val="150000"/>
              </a:lnSpc>
              <a:buFont typeface="Arial" panose="020B0604020202020204" pitchFamily="34" charset="0"/>
              <a:buChar char="•"/>
            </a:pPr>
            <a:r>
              <a:rPr lang="en-GB" sz="2200" dirty="0">
                <a:latin typeface="Microsoft Sans Serif" panose="020B0604020202020204" pitchFamily="34" charset="0"/>
                <a:ea typeface="Microsoft Sans Serif" panose="020B0604020202020204" pitchFamily="34" charset="0"/>
                <a:cs typeface="Microsoft Sans Serif" panose="020B0604020202020204" pitchFamily="34" charset="0"/>
              </a:rPr>
              <a:t>Risky or reckless behaviour.</a:t>
            </a:r>
          </a:p>
          <a:p>
            <a:pPr marL="342900" indent="-342900" algn="l">
              <a:lnSpc>
                <a:spcPct val="150000"/>
              </a:lnSpc>
              <a:buFont typeface="Arial" panose="020B0604020202020204" pitchFamily="34" charset="0"/>
              <a:buChar char="•"/>
            </a:pPr>
            <a:r>
              <a:rPr lang="en-GB" sz="2200" dirty="0">
                <a:latin typeface="Microsoft Sans Serif" panose="020B0604020202020204" pitchFamily="34" charset="0"/>
                <a:ea typeface="Microsoft Sans Serif" panose="020B0604020202020204" pitchFamily="34" charset="0"/>
                <a:cs typeface="Microsoft Sans Serif" panose="020B0604020202020204" pitchFamily="34" charset="0"/>
              </a:rPr>
              <a:t>Going out alone, especially at unusual times.</a:t>
            </a:r>
          </a:p>
          <a:p>
            <a:pPr marL="342900" indent="-342900" algn="l">
              <a:lnSpc>
                <a:spcPct val="150000"/>
              </a:lnSpc>
              <a:buFont typeface="Arial" panose="020B0604020202020204" pitchFamily="34" charset="0"/>
              <a:buChar char="•"/>
            </a:pPr>
            <a:r>
              <a:rPr lang="en-GB" sz="2200" dirty="0">
                <a:latin typeface="Microsoft Sans Serif" panose="020B0604020202020204" pitchFamily="34" charset="0"/>
                <a:ea typeface="Microsoft Sans Serif" panose="020B0604020202020204" pitchFamily="34" charset="0"/>
                <a:cs typeface="Microsoft Sans Serif" panose="020B0604020202020204" pitchFamily="34" charset="0"/>
              </a:rPr>
              <a:t>Threatening to or talking about wanting to hurt or kill him/herself.</a:t>
            </a:r>
          </a:p>
          <a:p>
            <a:pPr marL="342900" indent="-342900" algn="l">
              <a:lnSpc>
                <a:spcPct val="150000"/>
              </a:lnSpc>
              <a:spcBef>
                <a:spcPts val="600"/>
              </a:spcBef>
              <a:buFont typeface="Arial" panose="020B0604020202020204" pitchFamily="34" charset="0"/>
              <a:buChar char="•"/>
            </a:pPr>
            <a:r>
              <a:rPr lang="en-GB" sz="2200" dirty="0">
                <a:latin typeface="Microsoft Sans Serif" panose="020B0604020202020204" pitchFamily="34" charset="0"/>
                <a:ea typeface="Microsoft Sans Serif" panose="020B0604020202020204" pitchFamily="34" charset="0"/>
                <a:cs typeface="Microsoft Sans Serif" panose="020B0604020202020204" pitchFamily="34" charset="0"/>
              </a:rPr>
              <a:t>Creating suicide notes.</a:t>
            </a:r>
          </a:p>
          <a:p>
            <a:pPr marL="342900" indent="-342900" algn="l">
              <a:lnSpc>
                <a:spcPct val="120000"/>
              </a:lnSpc>
              <a:spcBef>
                <a:spcPts val="600"/>
              </a:spcBef>
              <a:buFont typeface="Arial" panose="020B0604020202020204" pitchFamily="34" charset="0"/>
              <a:buChar char="•"/>
            </a:pPr>
            <a:r>
              <a:rPr lang="en-GB" sz="2200" dirty="0">
                <a:latin typeface="Microsoft Sans Serif" panose="020B0604020202020204" pitchFamily="34" charset="0"/>
                <a:ea typeface="Microsoft Sans Serif" panose="020B0604020202020204" pitchFamily="34" charset="0"/>
                <a:cs typeface="Microsoft Sans Serif" panose="020B0604020202020204" pitchFamily="34" charset="0"/>
              </a:rPr>
              <a:t>Throwing, giving away, or promising to give away valued </a:t>
            </a:r>
          </a:p>
          <a:p>
            <a:pPr algn="l">
              <a:lnSpc>
                <a:spcPct val="120000"/>
              </a:lnSpc>
              <a:spcBef>
                <a:spcPts val="0"/>
              </a:spcBef>
            </a:pPr>
            <a:r>
              <a:rPr lang="en-GB" sz="2200" dirty="0">
                <a:latin typeface="Microsoft Sans Serif" panose="020B0604020202020204" pitchFamily="34" charset="0"/>
                <a:ea typeface="Microsoft Sans Serif" panose="020B0604020202020204" pitchFamily="34" charset="0"/>
                <a:cs typeface="Microsoft Sans Serif" panose="020B0604020202020204" pitchFamily="34" charset="0"/>
              </a:rPr>
              <a:t>     possessions to family members or friends.</a:t>
            </a:r>
          </a:p>
          <a:p>
            <a:pPr marL="342900" indent="-342900" algn="l">
              <a:lnSpc>
                <a:spcPct val="110000"/>
              </a:lnSpc>
              <a:buFont typeface="Arial" panose="020B0604020202020204" pitchFamily="34" charset="0"/>
              <a:buChar char="•"/>
            </a:pPr>
            <a:endParaRPr lang="en-GB" sz="22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en-GB" dirty="0"/>
          </a:p>
          <a:p>
            <a:pPr marL="342900" indent="-342900" algn="l">
              <a:buFont typeface="Arial" panose="020B0604020202020204" pitchFamily="34" charset="0"/>
              <a:buChar char="•"/>
            </a:pPr>
            <a:endParaRPr lang="en-GB" dirty="0"/>
          </a:p>
          <a:p>
            <a:pPr marL="342900" indent="-342900" algn="l">
              <a:buFont typeface="Arial" panose="020B0604020202020204" pitchFamily="34" charset="0"/>
              <a:buChar char="•"/>
            </a:pPr>
            <a:endParaRPr lang="en-GB" dirty="0"/>
          </a:p>
          <a:p>
            <a:pPr algn="l"/>
            <a:endParaRPr lang="en-GB" dirty="0">
              <a:solidFill>
                <a:srgbClr val="875355"/>
              </a:solidFill>
            </a:endParaRPr>
          </a:p>
        </p:txBody>
      </p:sp>
    </p:spTree>
    <p:extLst>
      <p:ext uri="{BB962C8B-B14F-4D97-AF65-F5344CB8AC3E}">
        <p14:creationId xmlns:p14="http://schemas.microsoft.com/office/powerpoint/2010/main" val="11281568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60581-C33C-A504-E7D0-A66867D47F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7FBBA8-9E10-3588-01A1-1403D52C4486}"/>
              </a:ext>
            </a:extLst>
          </p:cNvPr>
          <p:cNvSpPr>
            <a:spLocks noGrp="1"/>
          </p:cNvSpPr>
          <p:nvPr>
            <p:ph type="ctrTitle"/>
          </p:nvPr>
        </p:nvSpPr>
        <p:spPr>
          <a:xfrm>
            <a:off x="2152434" y="84295"/>
            <a:ext cx="9339350" cy="995686"/>
          </a:xfrm>
        </p:spPr>
        <p:txBody>
          <a:bodyPr>
            <a:noAutofit/>
          </a:bodyPr>
          <a:lstStyle/>
          <a:p>
            <a:pPr algn="l"/>
            <a:r>
              <a:rPr lang="en-GB" sz="4400" b="1"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Spotting the signs - behaviour</a:t>
            </a:r>
          </a:p>
        </p:txBody>
      </p:sp>
      <p:sp>
        <p:nvSpPr>
          <p:cNvPr id="3" name="Subtitle 2">
            <a:extLst>
              <a:ext uri="{FF2B5EF4-FFF2-40B4-BE49-F238E27FC236}">
                <a16:creationId xmlns:a16="http://schemas.microsoft.com/office/drawing/2014/main" id="{95B5D4DB-DB84-0672-8B64-B2436E6CC12F}"/>
              </a:ext>
            </a:extLst>
          </p:cNvPr>
          <p:cNvSpPr>
            <a:spLocks noGrp="1"/>
          </p:cNvSpPr>
          <p:nvPr>
            <p:ph type="subTitle" idx="1"/>
          </p:nvPr>
        </p:nvSpPr>
        <p:spPr>
          <a:xfrm>
            <a:off x="2152434" y="1574251"/>
            <a:ext cx="9144000" cy="5852160"/>
          </a:xfrm>
        </p:spPr>
        <p:txBody>
          <a:bodyPr>
            <a:normAutofit/>
          </a:bodyPr>
          <a:lstStyle/>
          <a:p>
            <a:pPr marL="342900" indent="-342900" algn="l">
              <a:lnSpc>
                <a:spcPct val="100000"/>
              </a:lnSpc>
              <a:buFont typeface="Arial" panose="020B0604020202020204" pitchFamily="34" charset="0"/>
              <a:buChar char="•"/>
            </a:pPr>
            <a:r>
              <a:rPr lang="en-GB" sz="2200" dirty="0">
                <a:latin typeface="Microsoft Sans Serif" panose="020B0604020202020204" pitchFamily="34" charset="0"/>
                <a:ea typeface="Microsoft Sans Serif" panose="020B0604020202020204" pitchFamily="34" charset="0"/>
                <a:cs typeface="Microsoft Sans Serif" panose="020B0604020202020204" pitchFamily="34" charset="0"/>
              </a:rPr>
              <a:t>Talking about not being around in the future or "going away“.</a:t>
            </a:r>
          </a:p>
          <a:p>
            <a:pPr marL="342900" indent="-342900" algn="l">
              <a:lnSpc>
                <a:spcPct val="100000"/>
              </a:lnSpc>
              <a:buFont typeface="Arial" panose="020B0604020202020204" pitchFamily="34" charset="0"/>
              <a:buChar char="•"/>
            </a:pPr>
            <a:r>
              <a:rPr lang="en-GB" sz="2200" dirty="0">
                <a:latin typeface="Microsoft Sans Serif" panose="020B0604020202020204" pitchFamily="34" charset="0"/>
                <a:ea typeface="Microsoft Sans Serif" panose="020B0604020202020204" pitchFamily="34" charset="0"/>
                <a:cs typeface="Microsoft Sans Serif" panose="020B0604020202020204" pitchFamily="34" charset="0"/>
              </a:rPr>
              <a:t>Searching for and trying to obtain weapons, pills, or other means ways to kill him/herself.</a:t>
            </a:r>
          </a:p>
          <a:p>
            <a:pPr marL="342900" indent="-342900" algn="l">
              <a:lnSpc>
                <a:spcPct val="100000"/>
              </a:lnSpc>
              <a:buFont typeface="Arial" panose="020B0604020202020204" pitchFamily="34" charset="0"/>
              <a:buChar char="•"/>
            </a:pPr>
            <a:r>
              <a:rPr lang="en-GB" sz="2200" dirty="0">
                <a:latin typeface="Microsoft Sans Serif" panose="020B0604020202020204" pitchFamily="34" charset="0"/>
                <a:ea typeface="Microsoft Sans Serif" panose="020B0604020202020204" pitchFamily="34" charset="0"/>
                <a:cs typeface="Microsoft Sans Serif" panose="020B0604020202020204" pitchFamily="34" charset="0"/>
              </a:rPr>
              <a:t>Suddenly in a very positive mood.</a:t>
            </a:r>
          </a:p>
          <a:p>
            <a:pPr marL="342900" indent="-342900" algn="l">
              <a:lnSpc>
                <a:spcPct val="100000"/>
              </a:lnSpc>
              <a:buFont typeface="Arial" panose="020B0604020202020204" pitchFamily="34" charset="0"/>
              <a:buChar char="•"/>
            </a:pPr>
            <a:r>
              <a:rPr lang="en-GB" sz="2200" dirty="0">
                <a:latin typeface="Microsoft Sans Serif" panose="020B0604020202020204" pitchFamily="34" charset="0"/>
                <a:ea typeface="Microsoft Sans Serif" panose="020B0604020202020204" pitchFamily="34" charset="0"/>
                <a:cs typeface="Microsoft Sans Serif" panose="020B0604020202020204" pitchFamily="34" charset="0"/>
              </a:rPr>
              <a:t>Going to bed early or not sleeping.</a:t>
            </a:r>
          </a:p>
          <a:p>
            <a:pPr marL="342900" indent="-342900" algn="l">
              <a:lnSpc>
                <a:spcPct val="100000"/>
              </a:lnSpc>
              <a:buFont typeface="Arial" panose="020B0604020202020204" pitchFamily="34" charset="0"/>
              <a:buChar char="•"/>
            </a:pPr>
            <a:r>
              <a:rPr lang="en-GB" sz="2200" dirty="0">
                <a:latin typeface="Microsoft Sans Serif" panose="020B0604020202020204" pitchFamily="34" charset="0"/>
                <a:ea typeface="Microsoft Sans Serif" panose="020B0604020202020204" pitchFamily="34" charset="0"/>
                <a:cs typeface="Microsoft Sans Serif" panose="020B0604020202020204" pitchFamily="34" charset="0"/>
              </a:rPr>
              <a:t>Displaying signs of mania or being overbearing.</a:t>
            </a:r>
          </a:p>
          <a:p>
            <a:pPr marL="342900" indent="-342900" algn="l">
              <a:lnSpc>
                <a:spcPct val="100000"/>
              </a:lnSpc>
              <a:buFont typeface="Arial" panose="020B0604020202020204" pitchFamily="34" charset="0"/>
              <a:buChar char="•"/>
            </a:pPr>
            <a:r>
              <a:rPr lang="en-GB" sz="2200" dirty="0">
                <a:latin typeface="Microsoft Sans Serif" panose="020B0604020202020204" pitchFamily="34" charset="0"/>
                <a:ea typeface="Microsoft Sans Serif" panose="020B0604020202020204" pitchFamily="34" charset="0"/>
                <a:cs typeface="Microsoft Sans Serif" panose="020B0604020202020204" pitchFamily="34" charset="0"/>
              </a:rPr>
              <a:t>Not retaining information as if things wash over them.</a:t>
            </a:r>
          </a:p>
          <a:p>
            <a:pPr marL="342900" indent="-342900" algn="l">
              <a:lnSpc>
                <a:spcPct val="100000"/>
              </a:lnSpc>
              <a:buFont typeface="Arial" panose="020B0604020202020204" pitchFamily="34" charset="0"/>
              <a:buChar char="•"/>
            </a:pPr>
            <a:r>
              <a:rPr lang="en-GB" sz="2200" dirty="0">
                <a:latin typeface="Microsoft Sans Serif" panose="020B0604020202020204" pitchFamily="34" charset="0"/>
                <a:ea typeface="Microsoft Sans Serif" panose="020B0604020202020204" pitchFamily="34" charset="0"/>
                <a:cs typeface="Microsoft Sans Serif" panose="020B0604020202020204" pitchFamily="34" charset="0"/>
              </a:rPr>
              <a:t>Self-harming.</a:t>
            </a:r>
          </a:p>
          <a:p>
            <a:pPr marL="342900" indent="-342900" algn="l">
              <a:lnSpc>
                <a:spcPct val="100000"/>
              </a:lnSpc>
              <a:buFont typeface="Arial" panose="020B0604020202020204" pitchFamily="34" charset="0"/>
              <a:buChar char="•"/>
            </a:pPr>
            <a:r>
              <a:rPr lang="en-GB" sz="2200" dirty="0">
                <a:latin typeface="Microsoft Sans Serif" panose="020B0604020202020204" pitchFamily="34" charset="0"/>
                <a:ea typeface="Microsoft Sans Serif" panose="020B0604020202020204" pitchFamily="34" charset="0"/>
                <a:cs typeface="Microsoft Sans Serif" panose="020B0604020202020204" pitchFamily="34" charset="0"/>
              </a:rPr>
              <a:t>Any behaviour that is unusual or out of character.</a:t>
            </a:r>
          </a:p>
        </p:txBody>
      </p:sp>
    </p:spTree>
    <p:extLst>
      <p:ext uri="{BB962C8B-B14F-4D97-AF65-F5344CB8AC3E}">
        <p14:creationId xmlns:p14="http://schemas.microsoft.com/office/powerpoint/2010/main" val="22349698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9026B-8614-BC90-C593-4B6A6F075F9E}"/>
              </a:ext>
            </a:extLst>
          </p:cNvPr>
          <p:cNvSpPr>
            <a:spLocks noGrp="1"/>
          </p:cNvSpPr>
          <p:nvPr>
            <p:ph type="title"/>
          </p:nvPr>
        </p:nvSpPr>
        <p:spPr>
          <a:xfrm>
            <a:off x="2122844" y="229600"/>
            <a:ext cx="7871254" cy="900752"/>
          </a:xfrm>
        </p:spPr>
        <p:txBody>
          <a:bodyPr/>
          <a:lstStyle/>
          <a:p>
            <a:r>
              <a:rPr lang="en-GB" b="1" dirty="0">
                <a:latin typeface="Microsoft Sans Serif" panose="020B0604020202020204" pitchFamily="34" charset="0"/>
                <a:ea typeface="Microsoft Sans Serif" panose="020B0604020202020204" pitchFamily="34" charset="0"/>
                <a:cs typeface="Microsoft Sans Serif" panose="020B0604020202020204" pitchFamily="34" charset="0"/>
              </a:rPr>
              <a:t>Service user report of suicide</a:t>
            </a:r>
          </a:p>
        </p:txBody>
      </p:sp>
      <p:pic>
        <p:nvPicPr>
          <p:cNvPr id="6" name="Content Placeholder 5">
            <a:extLst>
              <a:ext uri="{FF2B5EF4-FFF2-40B4-BE49-F238E27FC236}">
                <a16:creationId xmlns:a16="http://schemas.microsoft.com/office/drawing/2014/main" id="{34BD2C60-CF35-0F99-B4DF-2BEE4BB7FF2F}"/>
              </a:ext>
            </a:extLst>
          </p:cNvPr>
          <p:cNvPicPr>
            <a:picLocks noGrp="1" noChangeAspect="1"/>
          </p:cNvPicPr>
          <p:nvPr>
            <p:ph idx="1"/>
          </p:nvPr>
        </p:nvPicPr>
        <p:blipFill>
          <a:blip r:embed="rId3"/>
          <a:srcRect l="26146" t="30743" r="33065" b="18425"/>
          <a:stretch/>
        </p:blipFill>
        <p:spPr>
          <a:xfrm>
            <a:off x="2197902" y="1792120"/>
            <a:ext cx="6380788" cy="4472942"/>
          </a:xfrm>
        </p:spPr>
      </p:pic>
      <p:pic>
        <p:nvPicPr>
          <p:cNvPr id="4" name="Picture 3">
            <a:extLst>
              <a:ext uri="{FF2B5EF4-FFF2-40B4-BE49-F238E27FC236}">
                <a16:creationId xmlns:a16="http://schemas.microsoft.com/office/drawing/2014/main" id="{6D0EA51C-27AF-88C2-3695-A86136B818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1421" y="324231"/>
            <a:ext cx="2687069" cy="2149655"/>
          </a:xfrm>
          <a:prstGeom prst="rect">
            <a:avLst/>
          </a:prstGeom>
        </p:spPr>
      </p:pic>
      <p:sp>
        <p:nvSpPr>
          <p:cNvPr id="3" name="TextBox 2">
            <a:extLst>
              <a:ext uri="{FF2B5EF4-FFF2-40B4-BE49-F238E27FC236}">
                <a16:creationId xmlns:a16="http://schemas.microsoft.com/office/drawing/2014/main" id="{307AE77B-2EDB-0616-CA58-2023ECEBC91F}"/>
              </a:ext>
            </a:extLst>
          </p:cNvPr>
          <p:cNvSpPr txBox="1"/>
          <p:nvPr/>
        </p:nvSpPr>
        <p:spPr>
          <a:xfrm>
            <a:off x="1665026" y="6265062"/>
            <a:ext cx="10208525" cy="338554"/>
          </a:xfrm>
          <a:prstGeom prst="rect">
            <a:avLst/>
          </a:prstGeom>
          <a:noFill/>
        </p:spPr>
        <p:txBody>
          <a:bodyPr wrap="square" rtlCol="0">
            <a:spAutoFit/>
          </a:bodyPr>
          <a:lstStyle/>
          <a:p>
            <a:r>
              <a:rPr lang="en-GB" sz="1600" dirty="0">
                <a:hlinkClick r:id="rId5"/>
              </a:rPr>
              <a:t>https://nspa.org.uk/wp-content/uploads/2022/04/NCISH-2022-report-bookmarked-FINAL.pdf</a:t>
            </a:r>
            <a:r>
              <a:rPr lang="en-GB" sz="1600" dirty="0"/>
              <a:t> </a:t>
            </a:r>
          </a:p>
        </p:txBody>
      </p:sp>
      <p:sp>
        <p:nvSpPr>
          <p:cNvPr id="5" name="TextBox 4">
            <a:extLst>
              <a:ext uri="{FF2B5EF4-FFF2-40B4-BE49-F238E27FC236}">
                <a16:creationId xmlns:a16="http://schemas.microsoft.com/office/drawing/2014/main" id="{567E8D13-26C8-8077-85BB-B617286E5CE4}"/>
              </a:ext>
            </a:extLst>
          </p:cNvPr>
          <p:cNvSpPr txBox="1"/>
          <p:nvPr/>
        </p:nvSpPr>
        <p:spPr>
          <a:xfrm>
            <a:off x="2197902" y="991936"/>
            <a:ext cx="7041353" cy="923330"/>
          </a:xfrm>
          <a:prstGeom prst="rect">
            <a:avLst/>
          </a:prstGeom>
          <a:noFill/>
        </p:spPr>
        <p:txBody>
          <a:bodyPr wrap="square" rtlCol="0">
            <a:spAutoFit/>
          </a:bodyPr>
          <a:lstStyle/>
          <a:p>
            <a:r>
              <a:rPr lang="en-GB" dirty="0"/>
              <a:t>National Confidential Inquiry into Suicide and Safety in Mental Health </a:t>
            </a:r>
          </a:p>
          <a:p>
            <a:r>
              <a:rPr lang="en-GB" dirty="0"/>
              <a:t>Annual Report 2022</a:t>
            </a:r>
          </a:p>
          <a:p>
            <a:r>
              <a:rPr lang="en-GB" dirty="0"/>
              <a:t>(Young people aged under 18)</a:t>
            </a:r>
          </a:p>
        </p:txBody>
      </p:sp>
    </p:spTree>
    <p:extLst>
      <p:ext uri="{BB962C8B-B14F-4D97-AF65-F5344CB8AC3E}">
        <p14:creationId xmlns:p14="http://schemas.microsoft.com/office/powerpoint/2010/main" val="27179320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540840" y="2717041"/>
            <a:ext cx="1993565" cy="3883489"/>
          </a:xfrm>
          <a:prstGeom prst="rect">
            <a:avLst/>
          </a:prstGeom>
        </p:spPr>
      </p:pic>
      <p:pic>
        <p:nvPicPr>
          <p:cNvPr id="2" name="Picture 1">
            <a:extLst>
              <a:ext uri="{FF2B5EF4-FFF2-40B4-BE49-F238E27FC236}">
                <a16:creationId xmlns:a16="http://schemas.microsoft.com/office/drawing/2014/main" id="{7210C369-B125-BB57-038C-C63A292B28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3764" b="55087"/>
          <a:stretch/>
        </p:blipFill>
        <p:spPr>
          <a:xfrm>
            <a:off x="3167602" y="1685440"/>
            <a:ext cx="3060442" cy="2889654"/>
          </a:xfrm>
          <a:prstGeom prst="rect">
            <a:avLst/>
          </a:prstGeom>
        </p:spPr>
      </p:pic>
      <p:pic>
        <p:nvPicPr>
          <p:cNvPr id="3" name="Picture 2">
            <a:extLst>
              <a:ext uri="{FF2B5EF4-FFF2-40B4-BE49-F238E27FC236}">
                <a16:creationId xmlns:a16="http://schemas.microsoft.com/office/drawing/2014/main" id="{92B37855-FEFB-E464-8A91-DF6B5E4C7449}"/>
              </a:ext>
            </a:extLst>
          </p:cNvPr>
          <p:cNvPicPr>
            <a:picLocks noChangeAspect="1"/>
          </p:cNvPicPr>
          <p:nvPr/>
        </p:nvPicPr>
        <p:blipFill rotWithShape="1">
          <a:blip r:embed="rId5"/>
          <a:srcRect t="52548" r="38375"/>
          <a:stretch/>
        </p:blipFill>
        <p:spPr>
          <a:xfrm>
            <a:off x="5522211" y="2101426"/>
            <a:ext cx="6685678" cy="2889654"/>
          </a:xfrm>
          <a:prstGeom prst="rect">
            <a:avLst/>
          </a:prstGeom>
        </p:spPr>
      </p:pic>
      <p:pic>
        <p:nvPicPr>
          <p:cNvPr id="6" name="Picture 5">
            <a:extLst>
              <a:ext uri="{FF2B5EF4-FFF2-40B4-BE49-F238E27FC236}">
                <a16:creationId xmlns:a16="http://schemas.microsoft.com/office/drawing/2014/main" id="{C749D73F-9A93-E6B9-2DC0-713573C24C19}"/>
              </a:ext>
            </a:extLst>
          </p:cNvPr>
          <p:cNvPicPr>
            <a:picLocks noChangeAspect="1"/>
          </p:cNvPicPr>
          <p:nvPr/>
        </p:nvPicPr>
        <p:blipFill rotWithShape="1">
          <a:blip r:embed="rId5"/>
          <a:srcRect l="74916" b="57716"/>
          <a:stretch/>
        </p:blipFill>
        <p:spPr>
          <a:xfrm>
            <a:off x="7190659" y="1510025"/>
            <a:ext cx="2927422" cy="2722898"/>
          </a:xfrm>
          <a:prstGeom prst="rect">
            <a:avLst/>
          </a:prstGeom>
        </p:spPr>
      </p:pic>
      <p:sp>
        <p:nvSpPr>
          <p:cNvPr id="7" name="TextBox 6">
            <a:extLst>
              <a:ext uri="{FF2B5EF4-FFF2-40B4-BE49-F238E27FC236}">
                <a16:creationId xmlns:a16="http://schemas.microsoft.com/office/drawing/2014/main" id="{E90858BE-DB4E-38A4-82CE-83407CB8F0B0}"/>
              </a:ext>
            </a:extLst>
          </p:cNvPr>
          <p:cNvSpPr txBox="1"/>
          <p:nvPr/>
        </p:nvSpPr>
        <p:spPr>
          <a:xfrm>
            <a:off x="3602349" y="2494469"/>
            <a:ext cx="1851918" cy="1200329"/>
          </a:xfrm>
          <a:prstGeom prst="rect">
            <a:avLst/>
          </a:prstGeom>
          <a:noFill/>
        </p:spPr>
        <p:txBody>
          <a:bodyPr wrap="square" rtlCol="0">
            <a:spAutoFit/>
          </a:bodyPr>
          <a:lstStyle/>
          <a:p>
            <a:pPr algn="ctr"/>
            <a:r>
              <a:rPr lang="en-GB" dirty="0"/>
              <a:t>It seems as though things have been quite difficult lately?</a:t>
            </a:r>
          </a:p>
        </p:txBody>
      </p:sp>
      <p:sp>
        <p:nvSpPr>
          <p:cNvPr id="8" name="TextBox 7">
            <a:extLst>
              <a:ext uri="{FF2B5EF4-FFF2-40B4-BE49-F238E27FC236}">
                <a16:creationId xmlns:a16="http://schemas.microsoft.com/office/drawing/2014/main" id="{44195D8D-B7D6-E6B7-8D70-4F699C717214}"/>
              </a:ext>
            </a:extLst>
          </p:cNvPr>
          <p:cNvSpPr txBox="1"/>
          <p:nvPr/>
        </p:nvSpPr>
        <p:spPr>
          <a:xfrm>
            <a:off x="5582875" y="2888140"/>
            <a:ext cx="1851918" cy="1200329"/>
          </a:xfrm>
          <a:prstGeom prst="rect">
            <a:avLst/>
          </a:prstGeom>
          <a:noFill/>
        </p:spPr>
        <p:txBody>
          <a:bodyPr wrap="square" rtlCol="0">
            <a:spAutoFit/>
          </a:bodyPr>
          <a:lstStyle/>
          <a:p>
            <a:pPr algn="ctr"/>
            <a:r>
              <a:rPr lang="en-GB" dirty="0"/>
              <a:t>Do you get thoughts about wanting to end your life?</a:t>
            </a:r>
          </a:p>
        </p:txBody>
      </p:sp>
      <p:sp>
        <p:nvSpPr>
          <p:cNvPr id="10" name="TextBox 9">
            <a:extLst>
              <a:ext uri="{FF2B5EF4-FFF2-40B4-BE49-F238E27FC236}">
                <a16:creationId xmlns:a16="http://schemas.microsoft.com/office/drawing/2014/main" id="{12405F2A-9A5D-2247-D52F-93A9FEFD95E3}"/>
              </a:ext>
            </a:extLst>
          </p:cNvPr>
          <p:cNvSpPr txBox="1"/>
          <p:nvPr/>
        </p:nvSpPr>
        <p:spPr>
          <a:xfrm>
            <a:off x="7677875" y="2101426"/>
            <a:ext cx="1903600" cy="1200329"/>
          </a:xfrm>
          <a:prstGeom prst="rect">
            <a:avLst/>
          </a:prstGeom>
          <a:noFill/>
        </p:spPr>
        <p:txBody>
          <a:bodyPr wrap="square" rtlCol="0">
            <a:spAutoFit/>
          </a:bodyPr>
          <a:lstStyle/>
          <a:p>
            <a:pPr algn="ctr"/>
            <a:r>
              <a:rPr lang="en-GB" dirty="0"/>
              <a:t>Do things ever get so difficult that you feel life isn’t worth living?</a:t>
            </a:r>
          </a:p>
        </p:txBody>
      </p:sp>
      <p:sp>
        <p:nvSpPr>
          <p:cNvPr id="11" name="TextBox 10">
            <a:extLst>
              <a:ext uri="{FF2B5EF4-FFF2-40B4-BE49-F238E27FC236}">
                <a16:creationId xmlns:a16="http://schemas.microsoft.com/office/drawing/2014/main" id="{96B7B41D-8727-7093-06CA-4323E56C6B04}"/>
              </a:ext>
            </a:extLst>
          </p:cNvPr>
          <p:cNvSpPr txBox="1"/>
          <p:nvPr/>
        </p:nvSpPr>
        <p:spPr>
          <a:xfrm>
            <a:off x="9877041" y="2843648"/>
            <a:ext cx="1558390" cy="1200329"/>
          </a:xfrm>
          <a:prstGeom prst="rect">
            <a:avLst/>
          </a:prstGeom>
          <a:noFill/>
        </p:spPr>
        <p:txBody>
          <a:bodyPr wrap="square" rtlCol="0">
            <a:spAutoFit/>
          </a:bodyPr>
          <a:lstStyle/>
          <a:p>
            <a:pPr algn="ctr"/>
            <a:r>
              <a:rPr lang="en-GB" dirty="0"/>
              <a:t>Have you thought about suicide at any point?</a:t>
            </a:r>
          </a:p>
        </p:txBody>
      </p:sp>
      <p:pic>
        <p:nvPicPr>
          <p:cNvPr id="12" name="Picture 11">
            <a:extLst>
              <a:ext uri="{FF2B5EF4-FFF2-40B4-BE49-F238E27FC236}">
                <a16:creationId xmlns:a16="http://schemas.microsoft.com/office/drawing/2014/main" id="{E7BA8389-5240-CCF3-5E9D-B7CE05B5BD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3764" b="55087"/>
          <a:stretch/>
        </p:blipFill>
        <p:spPr>
          <a:xfrm>
            <a:off x="7148974" y="3488304"/>
            <a:ext cx="2728067" cy="2575827"/>
          </a:xfrm>
          <a:prstGeom prst="rect">
            <a:avLst/>
          </a:prstGeom>
        </p:spPr>
      </p:pic>
      <p:sp>
        <p:nvSpPr>
          <p:cNvPr id="13" name="TextBox 12">
            <a:extLst>
              <a:ext uri="{FF2B5EF4-FFF2-40B4-BE49-F238E27FC236}">
                <a16:creationId xmlns:a16="http://schemas.microsoft.com/office/drawing/2014/main" id="{D48AF3E9-336A-F9C1-AB23-5F04E7653810}"/>
              </a:ext>
            </a:extLst>
          </p:cNvPr>
          <p:cNvSpPr txBox="1"/>
          <p:nvPr/>
        </p:nvSpPr>
        <p:spPr>
          <a:xfrm>
            <a:off x="7460724" y="4208590"/>
            <a:ext cx="1851918" cy="923330"/>
          </a:xfrm>
          <a:prstGeom prst="rect">
            <a:avLst/>
          </a:prstGeom>
          <a:noFill/>
        </p:spPr>
        <p:txBody>
          <a:bodyPr wrap="square" rtlCol="0">
            <a:spAutoFit/>
          </a:bodyPr>
          <a:lstStyle/>
          <a:p>
            <a:pPr algn="ctr"/>
            <a:r>
              <a:rPr lang="en-GB" dirty="0"/>
              <a:t>Have you thought about killing yourself?</a:t>
            </a:r>
          </a:p>
        </p:txBody>
      </p:sp>
      <p:sp>
        <p:nvSpPr>
          <p:cNvPr id="9" name="Title 1">
            <a:extLst>
              <a:ext uri="{FF2B5EF4-FFF2-40B4-BE49-F238E27FC236}">
                <a16:creationId xmlns:a16="http://schemas.microsoft.com/office/drawing/2014/main" id="{42D0F386-9142-1793-8D87-D4608838A8A8}"/>
              </a:ext>
            </a:extLst>
          </p:cNvPr>
          <p:cNvSpPr txBox="1">
            <a:spLocks/>
          </p:cNvSpPr>
          <p:nvPr/>
        </p:nvSpPr>
        <p:spPr>
          <a:xfrm>
            <a:off x="1856832" y="173529"/>
            <a:ext cx="10667653" cy="9956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800" b="1"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Spotting the signs - thoughts</a:t>
            </a:r>
          </a:p>
        </p:txBody>
      </p:sp>
      <p:pic>
        <p:nvPicPr>
          <p:cNvPr id="17" name="Picture 16" descr="A white paper with black text&#10;&#10;AI-generated content may be incorrect.">
            <a:extLst>
              <a:ext uri="{FF2B5EF4-FFF2-40B4-BE49-F238E27FC236}">
                <a16:creationId xmlns:a16="http://schemas.microsoft.com/office/drawing/2014/main" id="{EE021631-F215-3763-6572-0D1AA08F92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1621" y="217540"/>
            <a:ext cx="5061807" cy="6251499"/>
          </a:xfrm>
          <a:prstGeom prst="rect">
            <a:avLst/>
          </a:prstGeom>
        </p:spPr>
      </p:pic>
    </p:spTree>
    <p:extLst>
      <p:ext uri="{BB962C8B-B14F-4D97-AF65-F5344CB8AC3E}">
        <p14:creationId xmlns:p14="http://schemas.microsoft.com/office/powerpoint/2010/main" val="28616161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3"/>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3"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FF6CC52-ECE5-8D04-574A-A110810A4444}"/>
              </a:ext>
            </a:extLst>
          </p:cNvPr>
          <p:cNvSpPr>
            <a:spLocks noGrp="1"/>
          </p:cNvSpPr>
          <p:nvPr>
            <p:ph type="ctrTitle"/>
          </p:nvPr>
        </p:nvSpPr>
        <p:spPr>
          <a:xfrm>
            <a:off x="2015845" y="193033"/>
            <a:ext cx="10667653" cy="995686"/>
          </a:xfrm>
        </p:spPr>
        <p:txBody>
          <a:bodyPr>
            <a:noAutofit/>
          </a:bodyPr>
          <a:lstStyle/>
          <a:p>
            <a:pPr algn="l"/>
            <a:r>
              <a:rPr lang="en-GB" sz="4400" b="1"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Spotting the signs - thoughts</a:t>
            </a:r>
          </a:p>
        </p:txBody>
      </p:sp>
      <p:sp>
        <p:nvSpPr>
          <p:cNvPr id="9" name="Subtitle 2">
            <a:extLst>
              <a:ext uri="{FF2B5EF4-FFF2-40B4-BE49-F238E27FC236}">
                <a16:creationId xmlns:a16="http://schemas.microsoft.com/office/drawing/2014/main" id="{1624FA1D-51C6-5114-118F-14DE5ADC1C83}"/>
              </a:ext>
            </a:extLst>
          </p:cNvPr>
          <p:cNvSpPr txBox="1">
            <a:spLocks/>
          </p:cNvSpPr>
          <p:nvPr/>
        </p:nvSpPr>
        <p:spPr>
          <a:xfrm>
            <a:off x="2015845" y="1188719"/>
            <a:ext cx="9144000" cy="5178829"/>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50000"/>
              </a:lnSpc>
              <a:spcBef>
                <a:spcPts val="1200"/>
              </a:spcBef>
              <a:buFont typeface="Arial" panose="020B0604020202020204" pitchFamily="34" charset="0"/>
              <a:buChar char="•"/>
            </a:pPr>
            <a:r>
              <a:rPr lang="en-GB" sz="3100" dirty="0">
                <a:latin typeface="Microsoft Sans Serif" panose="020B0604020202020204" pitchFamily="34" charset="0"/>
                <a:ea typeface="Microsoft Sans Serif" panose="020B0604020202020204" pitchFamily="34" charset="0"/>
                <a:cs typeface="Microsoft Sans Serif" panose="020B0604020202020204" pitchFamily="34" charset="0"/>
              </a:rPr>
              <a:t>Leave me alone.</a:t>
            </a:r>
          </a:p>
          <a:p>
            <a:pPr marL="342900" indent="-342900" algn="l">
              <a:lnSpc>
                <a:spcPct val="150000"/>
              </a:lnSpc>
              <a:spcBef>
                <a:spcPts val="1200"/>
              </a:spcBef>
              <a:buFont typeface="Arial" panose="020B0604020202020204" pitchFamily="34" charset="0"/>
              <a:buChar char="•"/>
            </a:pPr>
            <a:r>
              <a:rPr lang="en-GB" sz="3100" dirty="0">
                <a:latin typeface="Microsoft Sans Serif" panose="020B0604020202020204" pitchFamily="34" charset="0"/>
                <a:ea typeface="Microsoft Sans Serif" panose="020B0604020202020204" pitchFamily="34" charset="0"/>
                <a:cs typeface="Microsoft Sans Serif" panose="020B0604020202020204" pitchFamily="34" charset="0"/>
              </a:rPr>
              <a:t>No one understands me.</a:t>
            </a:r>
          </a:p>
          <a:p>
            <a:pPr marL="342900" indent="-342900" algn="l">
              <a:lnSpc>
                <a:spcPct val="150000"/>
              </a:lnSpc>
              <a:spcBef>
                <a:spcPts val="1200"/>
              </a:spcBef>
              <a:buFont typeface="Arial" panose="020B0604020202020204" pitchFamily="34" charset="0"/>
              <a:buChar char="•"/>
            </a:pPr>
            <a:r>
              <a:rPr lang="en-GB" sz="3100" dirty="0">
                <a:latin typeface="Microsoft Sans Serif" panose="020B0604020202020204" pitchFamily="34" charset="0"/>
                <a:ea typeface="Microsoft Sans Serif" panose="020B0604020202020204" pitchFamily="34" charset="0"/>
                <a:cs typeface="Microsoft Sans Serif" panose="020B0604020202020204" pitchFamily="34" charset="0"/>
              </a:rPr>
              <a:t>What’s the point?</a:t>
            </a:r>
          </a:p>
          <a:p>
            <a:pPr marL="342900" indent="-342900" algn="l">
              <a:lnSpc>
                <a:spcPct val="150000"/>
              </a:lnSpc>
              <a:spcBef>
                <a:spcPts val="1200"/>
              </a:spcBef>
              <a:buFont typeface="Arial" panose="020B0604020202020204" pitchFamily="34" charset="0"/>
              <a:buChar char="•"/>
            </a:pPr>
            <a:r>
              <a:rPr lang="en-GB" sz="3100" dirty="0">
                <a:latin typeface="Microsoft Sans Serif" panose="020B0604020202020204" pitchFamily="34" charset="0"/>
                <a:ea typeface="Microsoft Sans Serif" panose="020B0604020202020204" pitchFamily="34" charset="0"/>
                <a:cs typeface="Microsoft Sans Serif" panose="020B0604020202020204" pitchFamily="34" charset="0"/>
              </a:rPr>
              <a:t>Everyone's got their problems.</a:t>
            </a:r>
          </a:p>
          <a:p>
            <a:pPr marL="342900" indent="-342900" algn="l">
              <a:lnSpc>
                <a:spcPct val="150000"/>
              </a:lnSpc>
              <a:spcBef>
                <a:spcPts val="1200"/>
              </a:spcBef>
              <a:buFont typeface="Arial" panose="020B0604020202020204" pitchFamily="34" charset="0"/>
              <a:buChar char="•"/>
            </a:pPr>
            <a:r>
              <a:rPr lang="en-GB" sz="3100" dirty="0">
                <a:latin typeface="Microsoft Sans Serif" panose="020B0604020202020204" pitchFamily="34" charset="0"/>
                <a:ea typeface="Microsoft Sans Serif" panose="020B0604020202020204" pitchFamily="34" charset="0"/>
                <a:cs typeface="Microsoft Sans Serif" panose="020B0604020202020204" pitchFamily="34" charset="0"/>
              </a:rPr>
              <a:t>They are just going to pass me on.</a:t>
            </a:r>
          </a:p>
          <a:p>
            <a:pPr marL="342900" indent="-342900" algn="l">
              <a:lnSpc>
                <a:spcPct val="150000"/>
              </a:lnSpc>
              <a:spcBef>
                <a:spcPts val="1200"/>
              </a:spcBef>
              <a:buFont typeface="Arial" panose="020B0604020202020204" pitchFamily="34" charset="0"/>
              <a:buChar char="•"/>
            </a:pPr>
            <a:r>
              <a:rPr lang="en-GB" sz="3100" dirty="0">
                <a:latin typeface="Microsoft Sans Serif" panose="020B0604020202020204" pitchFamily="34" charset="0"/>
                <a:ea typeface="Microsoft Sans Serif" panose="020B0604020202020204" pitchFamily="34" charset="0"/>
                <a:cs typeface="Microsoft Sans Serif" panose="020B0604020202020204" pitchFamily="34" charset="0"/>
              </a:rPr>
              <a:t>I can’t trust anyone.</a:t>
            </a:r>
          </a:p>
          <a:p>
            <a:pPr marL="342900" indent="-342900" algn="l">
              <a:lnSpc>
                <a:spcPct val="150000"/>
              </a:lnSpc>
              <a:spcBef>
                <a:spcPts val="1200"/>
              </a:spcBef>
              <a:buFont typeface="Arial" panose="020B0604020202020204" pitchFamily="34" charset="0"/>
              <a:buChar char="•"/>
            </a:pPr>
            <a:r>
              <a:rPr lang="en-GB" sz="3100" dirty="0">
                <a:latin typeface="Microsoft Sans Serif" panose="020B0604020202020204" pitchFamily="34" charset="0"/>
                <a:ea typeface="Microsoft Sans Serif" panose="020B0604020202020204" pitchFamily="34" charset="0"/>
                <a:cs typeface="Microsoft Sans Serif" panose="020B0604020202020204" pitchFamily="34" charset="0"/>
              </a:rPr>
              <a:t>You would be better off without me.</a:t>
            </a:r>
          </a:p>
          <a:p>
            <a:pPr marL="342900" indent="-342900" algn="l">
              <a:lnSpc>
                <a:spcPct val="150000"/>
              </a:lnSpc>
              <a:spcBef>
                <a:spcPts val="1200"/>
              </a:spcBef>
              <a:buFont typeface="Arial" panose="020B0604020202020204" pitchFamily="34" charset="0"/>
              <a:buChar char="•"/>
            </a:pPr>
            <a:r>
              <a:rPr lang="en-GB" sz="3100" dirty="0">
                <a:latin typeface="Microsoft Sans Serif" panose="020B0604020202020204" pitchFamily="34" charset="0"/>
                <a:ea typeface="Microsoft Sans Serif" panose="020B0604020202020204" pitchFamily="34" charset="0"/>
                <a:cs typeface="Microsoft Sans Serif" panose="020B0604020202020204" pitchFamily="34" charset="0"/>
              </a:rPr>
              <a:t>I’m rubbish.</a:t>
            </a:r>
          </a:p>
          <a:p>
            <a:pPr marL="342900" indent="-342900" algn="l">
              <a:buFont typeface="Arial" panose="020B0604020202020204" pitchFamily="34" charset="0"/>
              <a:buChar char="•"/>
            </a:pPr>
            <a:endParaRPr lang="en-GB" dirty="0"/>
          </a:p>
          <a:p>
            <a:pPr marL="342900" indent="-342900" algn="l">
              <a:buFont typeface="Arial" panose="020B0604020202020204" pitchFamily="34" charset="0"/>
              <a:buChar char="•"/>
            </a:pPr>
            <a:endParaRPr lang="en-GB" dirty="0"/>
          </a:p>
          <a:p>
            <a:pPr marL="342900" indent="-342900" algn="l">
              <a:buFont typeface="Arial" panose="020B0604020202020204" pitchFamily="34" charset="0"/>
              <a:buChar char="•"/>
            </a:pPr>
            <a:endParaRPr lang="en-GB" dirty="0"/>
          </a:p>
          <a:p>
            <a:pPr marL="342900" indent="-342900" algn="l">
              <a:buFont typeface="Arial" panose="020B0604020202020204" pitchFamily="34" charset="0"/>
              <a:buChar char="•"/>
            </a:pPr>
            <a:endParaRPr lang="en-GB" dirty="0"/>
          </a:p>
          <a:p>
            <a:pPr algn="l"/>
            <a:endParaRPr lang="en-GB" dirty="0">
              <a:solidFill>
                <a:srgbClr val="875355"/>
              </a:solidFill>
            </a:endParaRPr>
          </a:p>
        </p:txBody>
      </p:sp>
    </p:spTree>
    <p:extLst>
      <p:ext uri="{BB962C8B-B14F-4D97-AF65-F5344CB8AC3E}">
        <p14:creationId xmlns:p14="http://schemas.microsoft.com/office/powerpoint/2010/main" val="28026231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DDCD2-E9AE-52D8-6EA4-E9F5E2D2DA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4D0D83-3D79-BDA1-E47E-5DDEE3B79071}"/>
              </a:ext>
            </a:extLst>
          </p:cNvPr>
          <p:cNvSpPr>
            <a:spLocks noGrp="1"/>
          </p:cNvSpPr>
          <p:nvPr>
            <p:ph type="ctrTitle"/>
          </p:nvPr>
        </p:nvSpPr>
        <p:spPr>
          <a:xfrm>
            <a:off x="2102986" y="24714"/>
            <a:ext cx="10089014" cy="1181037"/>
          </a:xfrm>
        </p:spPr>
        <p:txBody>
          <a:bodyPr>
            <a:noAutofit/>
          </a:bodyPr>
          <a:lstStyle/>
          <a:p>
            <a:pPr algn="l"/>
            <a:r>
              <a:rPr lang="en-GB" sz="4400" b="1"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Spotting the signs - feelings</a:t>
            </a:r>
          </a:p>
        </p:txBody>
      </p:sp>
      <p:sp>
        <p:nvSpPr>
          <p:cNvPr id="3" name="Subtitle 2">
            <a:extLst>
              <a:ext uri="{FF2B5EF4-FFF2-40B4-BE49-F238E27FC236}">
                <a16:creationId xmlns:a16="http://schemas.microsoft.com/office/drawing/2014/main" id="{98E14833-1003-B15D-21EF-CF223D69F010}"/>
              </a:ext>
            </a:extLst>
          </p:cNvPr>
          <p:cNvSpPr>
            <a:spLocks noGrp="1"/>
          </p:cNvSpPr>
          <p:nvPr>
            <p:ph type="subTitle" idx="1"/>
          </p:nvPr>
        </p:nvSpPr>
        <p:spPr>
          <a:xfrm>
            <a:off x="2102986" y="1415816"/>
            <a:ext cx="9144000" cy="4663709"/>
          </a:xfrm>
        </p:spPr>
        <p:txBody>
          <a:bodyPr>
            <a:normAutofit/>
          </a:bodyPr>
          <a:lstStyle/>
          <a:p>
            <a:pPr marL="342900" indent="-342900" algn="l" fontAlgn="base">
              <a:lnSpc>
                <a:spcPct val="150000"/>
              </a:lnSpc>
              <a:buFont typeface="Arial" panose="020B0604020202020204" pitchFamily="34" charset="0"/>
              <a:buChar char="•"/>
            </a:pPr>
            <a:r>
              <a:rPr lang="en-GB" sz="2200" dirty="0">
                <a:latin typeface="Microsoft Sans Serif" panose="020B0604020202020204" pitchFamily="34" charset="0"/>
                <a:ea typeface="Microsoft Sans Serif" panose="020B0604020202020204" pitchFamily="34" charset="0"/>
                <a:cs typeface="Microsoft Sans Serif" panose="020B0604020202020204" pitchFamily="34" charset="0"/>
              </a:rPr>
              <a:t>Isolation or feeling alone.  </a:t>
            </a:r>
          </a:p>
          <a:p>
            <a:pPr marL="342900" indent="-342900" algn="l" fontAlgn="base">
              <a:lnSpc>
                <a:spcPct val="150000"/>
              </a:lnSpc>
              <a:buFont typeface="Arial" panose="020B0604020202020204" pitchFamily="34" charset="0"/>
              <a:buChar char="•"/>
            </a:pPr>
            <a:r>
              <a:rPr lang="en-GB" sz="2200" dirty="0">
                <a:latin typeface="Microsoft Sans Serif" panose="020B0604020202020204" pitchFamily="34" charset="0"/>
                <a:ea typeface="Microsoft Sans Serif" panose="020B0604020202020204" pitchFamily="34" charset="0"/>
                <a:cs typeface="Microsoft Sans Serif" panose="020B0604020202020204" pitchFamily="34" charset="0"/>
              </a:rPr>
              <a:t>Confused.</a:t>
            </a:r>
          </a:p>
          <a:p>
            <a:pPr marL="342900" indent="-342900" algn="l" fontAlgn="base">
              <a:lnSpc>
                <a:spcPct val="150000"/>
              </a:lnSpc>
              <a:buFont typeface="Arial" panose="020B0604020202020204" pitchFamily="34" charset="0"/>
              <a:buChar char="•"/>
            </a:pPr>
            <a:r>
              <a:rPr lang="en-GB" sz="2200" dirty="0">
                <a:latin typeface="Microsoft Sans Serif" panose="020B0604020202020204" pitchFamily="34" charset="0"/>
                <a:ea typeface="Microsoft Sans Serif" panose="020B0604020202020204" pitchFamily="34" charset="0"/>
                <a:cs typeface="Microsoft Sans Serif" panose="020B0604020202020204" pitchFamily="34" charset="0"/>
              </a:rPr>
              <a:t>Persistent low mood and unhappiness.</a:t>
            </a:r>
          </a:p>
          <a:p>
            <a:pPr marL="342900" indent="-342900" algn="l" fontAlgn="base">
              <a:lnSpc>
                <a:spcPct val="150000"/>
              </a:lnSpc>
              <a:buFont typeface="Arial" panose="020B0604020202020204" pitchFamily="34" charset="0"/>
              <a:buChar char="•"/>
            </a:pPr>
            <a:r>
              <a:rPr lang="en-GB" sz="2200" dirty="0">
                <a:latin typeface="Microsoft Sans Serif" panose="020B0604020202020204" pitchFamily="34" charset="0"/>
                <a:ea typeface="Microsoft Sans Serif" panose="020B0604020202020204" pitchFamily="34" charset="0"/>
                <a:cs typeface="Microsoft Sans Serif" panose="020B0604020202020204" pitchFamily="34" charset="0"/>
              </a:rPr>
              <a:t>Sceptical.</a:t>
            </a:r>
          </a:p>
          <a:p>
            <a:pPr marL="342900" indent="-342900" algn="l" fontAlgn="base">
              <a:lnSpc>
                <a:spcPct val="150000"/>
              </a:lnSpc>
              <a:buFont typeface="Arial" panose="020B0604020202020204" pitchFamily="34" charset="0"/>
              <a:buChar char="•"/>
            </a:pPr>
            <a:r>
              <a:rPr lang="en-GB" sz="2200" dirty="0">
                <a:latin typeface="Microsoft Sans Serif" panose="020B0604020202020204" pitchFamily="34" charset="0"/>
                <a:ea typeface="Microsoft Sans Serif" panose="020B0604020202020204" pitchFamily="34" charset="0"/>
                <a:cs typeface="Microsoft Sans Serif" panose="020B0604020202020204" pitchFamily="34" charset="0"/>
              </a:rPr>
              <a:t>Disconnected.</a:t>
            </a:r>
          </a:p>
          <a:p>
            <a:pPr marL="342900" indent="-342900" algn="l" fontAlgn="base">
              <a:lnSpc>
                <a:spcPct val="150000"/>
              </a:lnSpc>
              <a:buFont typeface="Arial" panose="020B0604020202020204" pitchFamily="34" charset="0"/>
              <a:buChar char="•"/>
            </a:pPr>
            <a:r>
              <a:rPr lang="en-GB" sz="2200" dirty="0">
                <a:latin typeface="Microsoft Sans Serif" panose="020B0604020202020204" pitchFamily="34" charset="0"/>
                <a:ea typeface="Microsoft Sans Serif" panose="020B0604020202020204" pitchFamily="34" charset="0"/>
                <a:cs typeface="Microsoft Sans Serif" panose="020B0604020202020204" pitchFamily="34" charset="0"/>
              </a:rPr>
              <a:t>Feeling like a burden to others. </a:t>
            </a:r>
          </a:p>
          <a:p>
            <a:pPr marL="342900" indent="-342900" algn="l" fontAlgn="base">
              <a:lnSpc>
                <a:spcPct val="150000"/>
              </a:lnSpc>
              <a:buFont typeface="Arial" panose="020B0604020202020204" pitchFamily="34" charset="0"/>
              <a:buChar char="•"/>
            </a:pPr>
            <a:r>
              <a:rPr lang="en-GB" sz="2200" dirty="0">
                <a:latin typeface="Microsoft Sans Serif" panose="020B0604020202020204" pitchFamily="34" charset="0"/>
                <a:ea typeface="Microsoft Sans Serif" panose="020B0604020202020204" pitchFamily="34" charset="0"/>
                <a:cs typeface="Microsoft Sans Serif" panose="020B0604020202020204" pitchFamily="34" charset="0"/>
              </a:rPr>
              <a:t>A sense of hopelessness or no hope for the future.</a:t>
            </a:r>
          </a:p>
          <a:p>
            <a:pPr marL="342900" indent="-342900" algn="l" fontAlgn="base">
              <a:lnSpc>
                <a:spcPct val="150000"/>
              </a:lnSpc>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342900" indent="-342900" algn="l" fontAlgn="base">
              <a:buFont typeface="Arial" panose="020B0604020202020204" pitchFamily="34" charset="0"/>
              <a:buChar char="•"/>
            </a:pPr>
            <a:endParaRPr lang="en-GB" dirty="0"/>
          </a:p>
          <a:p>
            <a:pPr marL="342900" indent="-342900" algn="l">
              <a:buFont typeface="Arial" panose="020B0604020202020204" pitchFamily="34" charset="0"/>
              <a:buChar char="•"/>
            </a:pPr>
            <a:endParaRPr lang="en-GB" dirty="0"/>
          </a:p>
          <a:p>
            <a:pPr marL="342900" indent="-342900" algn="l">
              <a:buFont typeface="Arial" panose="020B0604020202020204" pitchFamily="34" charset="0"/>
              <a:buChar char="•"/>
            </a:pPr>
            <a:endParaRPr lang="en-GB" dirty="0"/>
          </a:p>
          <a:p>
            <a:pPr marL="342900" indent="-342900" algn="l">
              <a:buFont typeface="Arial" panose="020B0604020202020204" pitchFamily="34" charset="0"/>
              <a:buChar char="•"/>
            </a:pPr>
            <a:endParaRPr lang="en-GB" dirty="0"/>
          </a:p>
          <a:p>
            <a:pPr marL="342900" indent="-342900" algn="l">
              <a:buFont typeface="Arial" panose="020B0604020202020204" pitchFamily="34" charset="0"/>
              <a:buChar char="•"/>
            </a:pPr>
            <a:endParaRPr lang="en-GB" dirty="0"/>
          </a:p>
          <a:p>
            <a:pPr algn="l"/>
            <a:endParaRPr lang="en-GB" dirty="0">
              <a:solidFill>
                <a:srgbClr val="875355"/>
              </a:solidFill>
            </a:endParaRPr>
          </a:p>
        </p:txBody>
      </p:sp>
    </p:spTree>
    <p:extLst>
      <p:ext uri="{BB962C8B-B14F-4D97-AF65-F5344CB8AC3E}">
        <p14:creationId xmlns:p14="http://schemas.microsoft.com/office/powerpoint/2010/main" val="3460277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E1559-BA89-A577-9E57-20568D13D491}"/>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1EBAB59E-5606-9E90-DF62-E88581408ABC}"/>
              </a:ext>
            </a:extLst>
          </p:cNvPr>
          <p:cNvSpPr>
            <a:spLocks noGrp="1"/>
          </p:cNvSpPr>
          <p:nvPr>
            <p:ph type="ctrTitle"/>
          </p:nvPr>
        </p:nvSpPr>
        <p:spPr>
          <a:xfrm>
            <a:off x="1909498" y="0"/>
            <a:ext cx="10935132" cy="995686"/>
          </a:xfrm>
        </p:spPr>
        <p:txBody>
          <a:bodyPr>
            <a:noAutofit/>
          </a:bodyPr>
          <a:lstStyle/>
          <a:p>
            <a:pPr algn="l"/>
            <a:r>
              <a:rPr lang="en-GB" sz="4400" b="1"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Spotting the signs – physical </a:t>
            </a:r>
          </a:p>
        </p:txBody>
      </p:sp>
      <p:sp>
        <p:nvSpPr>
          <p:cNvPr id="9" name="Subtitle 2">
            <a:extLst>
              <a:ext uri="{FF2B5EF4-FFF2-40B4-BE49-F238E27FC236}">
                <a16:creationId xmlns:a16="http://schemas.microsoft.com/office/drawing/2014/main" id="{E98D76B5-19D8-4410-879D-FF7703BE096F}"/>
              </a:ext>
            </a:extLst>
          </p:cNvPr>
          <p:cNvSpPr txBox="1">
            <a:spLocks/>
          </p:cNvSpPr>
          <p:nvPr/>
        </p:nvSpPr>
        <p:spPr>
          <a:xfrm>
            <a:off x="2065497" y="995686"/>
            <a:ext cx="9144000" cy="576072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70000"/>
              </a:lnSpc>
              <a:spcBef>
                <a:spcPts val="600"/>
              </a:spcBef>
              <a:buFont typeface="Arial" panose="020B0604020202020204" pitchFamily="34" charset="0"/>
              <a:buChar char="•"/>
            </a:pPr>
            <a:r>
              <a:rPr lang="en-GB" sz="2000" dirty="0">
                <a:latin typeface="Microsoft Sans Serif" panose="020B0604020202020204" pitchFamily="34" charset="0"/>
                <a:ea typeface="Microsoft Sans Serif" panose="020B0604020202020204" pitchFamily="34" charset="0"/>
                <a:cs typeface="Microsoft Sans Serif" panose="020B0604020202020204" pitchFamily="34" charset="0"/>
              </a:rPr>
              <a:t>May have lost or gained weight</a:t>
            </a:r>
          </a:p>
          <a:p>
            <a:pPr marL="342900" indent="-342900" algn="l">
              <a:lnSpc>
                <a:spcPct val="170000"/>
              </a:lnSpc>
              <a:spcBef>
                <a:spcPts val="600"/>
              </a:spcBef>
              <a:buFont typeface="Arial" panose="020B0604020202020204" pitchFamily="34" charset="0"/>
              <a:buChar char="•"/>
            </a:pPr>
            <a:r>
              <a:rPr lang="en-GB" sz="2000" dirty="0">
                <a:latin typeface="Microsoft Sans Serif" panose="020B0604020202020204" pitchFamily="34" charset="0"/>
                <a:ea typeface="Microsoft Sans Serif" panose="020B0604020202020204" pitchFamily="34" charset="0"/>
                <a:cs typeface="Microsoft Sans Serif" panose="020B0604020202020204" pitchFamily="34" charset="0"/>
              </a:rPr>
              <a:t>Showing a dramatic change in personality or appearance</a:t>
            </a:r>
          </a:p>
          <a:p>
            <a:pPr marL="342900" indent="-342900" algn="l">
              <a:lnSpc>
                <a:spcPct val="170000"/>
              </a:lnSpc>
              <a:spcBef>
                <a:spcPts val="600"/>
              </a:spcBef>
              <a:buFont typeface="Arial" panose="020B0604020202020204" pitchFamily="34" charset="0"/>
              <a:buChar char="•"/>
            </a:pPr>
            <a:r>
              <a:rPr lang="en-GB" sz="2000" dirty="0">
                <a:latin typeface="Microsoft Sans Serif" panose="020B0604020202020204" pitchFamily="34" charset="0"/>
                <a:ea typeface="Microsoft Sans Serif" panose="020B0604020202020204" pitchFamily="34" charset="0"/>
                <a:cs typeface="Microsoft Sans Serif" panose="020B0604020202020204" pitchFamily="34" charset="0"/>
              </a:rPr>
              <a:t>May look tired or pale</a:t>
            </a:r>
          </a:p>
          <a:p>
            <a:pPr marL="342900" indent="-342900" algn="l">
              <a:lnSpc>
                <a:spcPct val="170000"/>
              </a:lnSpc>
              <a:spcBef>
                <a:spcPts val="600"/>
              </a:spcBef>
              <a:buFont typeface="Arial" panose="020B0604020202020204" pitchFamily="34" charset="0"/>
              <a:buChar char="•"/>
            </a:pPr>
            <a:r>
              <a:rPr lang="en-GB" sz="2000" dirty="0">
                <a:latin typeface="Microsoft Sans Serif" panose="020B0604020202020204" pitchFamily="34" charset="0"/>
                <a:ea typeface="Microsoft Sans Serif" panose="020B0604020202020204" pitchFamily="34" charset="0"/>
                <a:cs typeface="Microsoft Sans Serif" panose="020B0604020202020204" pitchFamily="34" charset="0"/>
              </a:rPr>
              <a:t>May have injuries from self-harm</a:t>
            </a:r>
          </a:p>
          <a:p>
            <a:pPr marL="342900" indent="-342900" algn="l">
              <a:lnSpc>
                <a:spcPct val="170000"/>
              </a:lnSpc>
              <a:spcBef>
                <a:spcPts val="600"/>
              </a:spcBef>
              <a:buFont typeface="Arial" panose="020B0604020202020204" pitchFamily="34" charset="0"/>
              <a:buChar char="•"/>
            </a:pPr>
            <a:r>
              <a:rPr lang="en-GB" sz="2000" dirty="0">
                <a:latin typeface="Microsoft Sans Serif" panose="020B0604020202020204" pitchFamily="34" charset="0"/>
                <a:ea typeface="Microsoft Sans Serif" panose="020B0604020202020204" pitchFamily="34" charset="0"/>
                <a:cs typeface="Microsoft Sans Serif" panose="020B0604020202020204" pitchFamily="34" charset="0"/>
              </a:rPr>
              <a:t>May be unwell in general</a:t>
            </a:r>
          </a:p>
          <a:p>
            <a:pPr marL="342900" indent="-342900" algn="l">
              <a:lnSpc>
                <a:spcPct val="170000"/>
              </a:lnSpc>
              <a:spcBef>
                <a:spcPts val="600"/>
              </a:spcBef>
              <a:buFont typeface="Arial" panose="020B0604020202020204" pitchFamily="34" charset="0"/>
              <a:buChar char="•"/>
            </a:pPr>
            <a:r>
              <a:rPr lang="en-GB" sz="2000" dirty="0">
                <a:latin typeface="Microsoft Sans Serif" panose="020B0604020202020204" pitchFamily="34" charset="0"/>
                <a:ea typeface="Microsoft Sans Serif" panose="020B0604020202020204" pitchFamily="34" charset="0"/>
                <a:cs typeface="Microsoft Sans Serif" panose="020B0604020202020204" pitchFamily="34" charset="0"/>
              </a:rPr>
              <a:t>A decline in their hygiene</a:t>
            </a:r>
          </a:p>
          <a:p>
            <a:pPr marL="342900" indent="-342900" algn="l">
              <a:lnSpc>
                <a:spcPct val="170000"/>
              </a:lnSpc>
              <a:spcBef>
                <a:spcPts val="600"/>
              </a:spcBef>
              <a:buFont typeface="Arial" panose="020B0604020202020204" pitchFamily="34" charset="0"/>
              <a:buChar char="•"/>
            </a:pPr>
            <a:r>
              <a:rPr lang="en-GB" sz="2000" dirty="0">
                <a:latin typeface="Microsoft Sans Serif" panose="020B0604020202020204" pitchFamily="34" charset="0"/>
                <a:ea typeface="Microsoft Sans Serif" panose="020B0604020202020204" pitchFamily="34" charset="0"/>
                <a:cs typeface="Microsoft Sans Serif" panose="020B0604020202020204" pitchFamily="34" charset="0"/>
              </a:rPr>
              <a:t>Not bothering with their appearance</a:t>
            </a:r>
          </a:p>
          <a:p>
            <a:pPr marL="342900" indent="-342900" algn="l">
              <a:lnSpc>
                <a:spcPct val="170000"/>
              </a:lnSpc>
              <a:spcBef>
                <a:spcPts val="600"/>
              </a:spcBef>
              <a:buFont typeface="Arial" panose="020B0604020202020204" pitchFamily="34" charset="0"/>
              <a:buChar char="•"/>
            </a:pPr>
            <a:r>
              <a:rPr lang="en-GB" sz="2000" dirty="0">
                <a:latin typeface="Microsoft Sans Serif" panose="020B0604020202020204" pitchFamily="34" charset="0"/>
                <a:ea typeface="Microsoft Sans Serif" panose="020B0604020202020204" pitchFamily="34" charset="0"/>
                <a:cs typeface="Microsoft Sans Serif" panose="020B0604020202020204" pitchFamily="34" charset="0"/>
              </a:rPr>
              <a:t>Could be masking through– dressing up, immaculate make-up etc.</a:t>
            </a:r>
          </a:p>
          <a:p>
            <a:pPr marL="342900" indent="-342900" algn="l">
              <a:lnSpc>
                <a:spcPct val="170000"/>
              </a:lnSpc>
              <a:spcBef>
                <a:spcPts val="600"/>
              </a:spcBef>
              <a:buFont typeface="Arial" panose="020B0604020202020204" pitchFamily="34" charset="0"/>
              <a:buChar char="•"/>
            </a:pPr>
            <a:r>
              <a:rPr lang="en-GB" sz="2000" dirty="0">
                <a:latin typeface="Microsoft Sans Serif" panose="020B0604020202020204" pitchFamily="34" charset="0"/>
                <a:ea typeface="Microsoft Sans Serif" panose="020B0604020202020204" pitchFamily="34" charset="0"/>
                <a:cs typeface="Microsoft Sans Serif" panose="020B0604020202020204" pitchFamily="34" charset="0"/>
              </a:rPr>
              <a:t>Hiding themselves away with their clothes or hair.</a:t>
            </a:r>
          </a:p>
          <a:p>
            <a:pPr marL="342900" indent="-342900" algn="l">
              <a:buFont typeface="Arial" panose="020B0604020202020204" pitchFamily="34" charset="0"/>
              <a:buChar char="•"/>
            </a:pPr>
            <a:endParaRPr lang="en-GB" dirty="0"/>
          </a:p>
          <a:p>
            <a:pPr marL="342900" indent="-342900" algn="l">
              <a:buFont typeface="Arial" panose="020B0604020202020204" pitchFamily="34" charset="0"/>
              <a:buChar char="•"/>
            </a:pPr>
            <a:endParaRPr lang="en-GB" dirty="0"/>
          </a:p>
          <a:p>
            <a:pPr marL="342900" indent="-342900" algn="l">
              <a:buFont typeface="Arial" panose="020B0604020202020204" pitchFamily="34" charset="0"/>
              <a:buChar char="•"/>
            </a:pPr>
            <a:endParaRPr lang="en-GB" dirty="0"/>
          </a:p>
          <a:p>
            <a:pPr algn="l"/>
            <a:endParaRPr lang="en-GB" dirty="0">
              <a:solidFill>
                <a:srgbClr val="875355"/>
              </a:solidFill>
            </a:endParaRPr>
          </a:p>
        </p:txBody>
      </p:sp>
    </p:spTree>
    <p:extLst>
      <p:ext uri="{BB962C8B-B14F-4D97-AF65-F5344CB8AC3E}">
        <p14:creationId xmlns:p14="http://schemas.microsoft.com/office/powerpoint/2010/main" val="15824067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2032000" y="161925"/>
            <a:ext cx="9321800" cy="7016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Being ACE-Aware</a:t>
            </a:r>
          </a:p>
        </p:txBody>
      </p:sp>
      <p:sp>
        <p:nvSpPr>
          <p:cNvPr id="6" name="Subtitle 2"/>
          <p:cNvSpPr txBox="1">
            <a:spLocks/>
          </p:cNvSpPr>
          <p:nvPr/>
        </p:nvSpPr>
        <p:spPr>
          <a:xfrm>
            <a:off x="2040783" y="881149"/>
            <a:ext cx="9772276" cy="57607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2000" dirty="0">
                <a:latin typeface="Microsoft Sans Serif" panose="020B0604020202020204" pitchFamily="34" charset="0"/>
                <a:ea typeface="Microsoft Sans Serif" panose="020B0604020202020204" pitchFamily="34" charset="0"/>
                <a:cs typeface="Microsoft Sans Serif" panose="020B0604020202020204" pitchFamily="34" charset="0"/>
              </a:rPr>
              <a:t>ACEs (Adverse Childhood Experiences) are events that effect children whilst growing up and are known to have negative effects on health, development and wellbeing</a:t>
            </a:r>
            <a:endParaRPr lang="en-GB" dirty="0"/>
          </a:p>
          <a:p>
            <a:pPr marL="342900" indent="-342900"/>
            <a:endParaRPr lang="en-GB" dirty="0"/>
          </a:p>
          <a:p>
            <a:pPr marL="342900" indent="-342900"/>
            <a:endParaRPr lang="en-GB" dirty="0"/>
          </a:p>
          <a:p>
            <a:endParaRPr lang="en-GB" dirty="0">
              <a:solidFill>
                <a:srgbClr val="875355"/>
              </a:solidFill>
            </a:endParaRPr>
          </a:p>
        </p:txBody>
      </p:sp>
      <p:pic>
        <p:nvPicPr>
          <p:cNvPr id="8" name="Picture 7" descr="A diagram of different types of symbols&#10;&#10;Description automatically generated with medium confidence">
            <a:extLst>
              <a:ext uri="{FF2B5EF4-FFF2-40B4-BE49-F238E27FC236}">
                <a16:creationId xmlns:a16="http://schemas.microsoft.com/office/drawing/2014/main" id="{AB2FF2FD-5091-ABBB-73F4-42F76934DFDB}"/>
              </a:ext>
            </a:extLst>
          </p:cNvPr>
          <p:cNvPicPr>
            <a:picLocks noChangeAspect="1"/>
          </p:cNvPicPr>
          <p:nvPr/>
        </p:nvPicPr>
        <p:blipFill>
          <a:blip r:embed="rId3">
            <a:extLst>
              <a:ext uri="{28A0092B-C50C-407E-A947-70E740481C1C}">
                <a14:useLocalDpi xmlns:a14="http://schemas.microsoft.com/office/drawing/2010/main" val="0"/>
              </a:ext>
            </a:extLst>
          </a:blip>
          <a:srcRect b="9009"/>
          <a:stretch/>
        </p:blipFill>
        <p:spPr>
          <a:xfrm>
            <a:off x="3069622" y="1697443"/>
            <a:ext cx="6482151" cy="4944426"/>
          </a:xfrm>
          <a:prstGeom prst="rect">
            <a:avLst/>
          </a:prstGeom>
        </p:spPr>
      </p:pic>
    </p:spTree>
    <p:extLst>
      <p:ext uri="{BB962C8B-B14F-4D97-AF65-F5344CB8AC3E}">
        <p14:creationId xmlns:p14="http://schemas.microsoft.com/office/powerpoint/2010/main" val="26586868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058498" y="287916"/>
            <a:ext cx="8558701" cy="9956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ACEs increase the risk of suicide</a:t>
            </a:r>
          </a:p>
        </p:txBody>
      </p:sp>
      <p:pic>
        <p:nvPicPr>
          <p:cNvPr id="5" name="Picture 4">
            <a:extLst>
              <a:ext uri="{FF2B5EF4-FFF2-40B4-BE49-F238E27FC236}">
                <a16:creationId xmlns:a16="http://schemas.microsoft.com/office/drawing/2014/main" id="{68B23CEB-7037-1A28-EBEF-6C5D2E3D81E6}"/>
              </a:ext>
            </a:extLst>
          </p:cNvPr>
          <p:cNvPicPr>
            <a:picLocks noChangeAspect="1"/>
          </p:cNvPicPr>
          <p:nvPr/>
        </p:nvPicPr>
        <p:blipFill>
          <a:blip r:embed="rId3"/>
          <a:stretch>
            <a:fillRect/>
          </a:stretch>
        </p:blipFill>
        <p:spPr>
          <a:xfrm>
            <a:off x="2058498" y="1468205"/>
            <a:ext cx="9350753" cy="3621338"/>
          </a:xfrm>
          <a:prstGeom prst="rect">
            <a:avLst/>
          </a:prstGeom>
        </p:spPr>
      </p:pic>
      <p:pic>
        <p:nvPicPr>
          <p:cNvPr id="7" name="Picture 6" descr="A logo with blue text&#10;&#10;AI-generated content may be incorrect.">
            <a:extLst>
              <a:ext uri="{FF2B5EF4-FFF2-40B4-BE49-F238E27FC236}">
                <a16:creationId xmlns:a16="http://schemas.microsoft.com/office/drawing/2014/main" id="{5DA3EDA1-E16F-1EF1-7D73-659F8E6C84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8498" y="5274146"/>
            <a:ext cx="3144002" cy="1208491"/>
          </a:xfrm>
          <a:prstGeom prst="rect">
            <a:avLst/>
          </a:prstGeom>
        </p:spPr>
      </p:pic>
    </p:spTree>
    <p:extLst>
      <p:ext uri="{BB962C8B-B14F-4D97-AF65-F5344CB8AC3E}">
        <p14:creationId xmlns:p14="http://schemas.microsoft.com/office/powerpoint/2010/main" val="29035156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4C83F-8388-48A6-9963-D8462BF3FCEB}"/>
              </a:ext>
            </a:extLst>
          </p:cNvPr>
          <p:cNvSpPr>
            <a:spLocks noGrp="1"/>
          </p:cNvSpPr>
          <p:nvPr>
            <p:ph type="title"/>
          </p:nvPr>
        </p:nvSpPr>
        <p:spPr>
          <a:xfrm>
            <a:off x="2058498" y="0"/>
            <a:ext cx="8436630" cy="1325563"/>
          </a:xfrm>
        </p:spPr>
        <p:txBody>
          <a:bodyPr/>
          <a:lstStyle/>
          <a:p>
            <a:r>
              <a:rPr lang="en-GB" b="1" dirty="0">
                <a:latin typeface="Microsoft Sans Serif" panose="020B0604020202020204" pitchFamily="34" charset="0"/>
                <a:ea typeface="Microsoft Sans Serif" panose="020B0604020202020204" pitchFamily="34" charset="0"/>
                <a:cs typeface="Microsoft Sans Serif" panose="020B0604020202020204" pitchFamily="34" charset="0"/>
              </a:rPr>
              <a:t>ACEs increase the risk of suicide</a:t>
            </a:r>
          </a:p>
        </p:txBody>
      </p:sp>
      <p:pic>
        <p:nvPicPr>
          <p:cNvPr id="4" name="Picture 4">
            <a:hlinkClick r:id="rId3"/>
            <a:extLst>
              <a:ext uri="{FF2B5EF4-FFF2-40B4-BE49-F238E27FC236}">
                <a16:creationId xmlns:a16="http://schemas.microsoft.com/office/drawing/2014/main" id="{E02350FD-5778-4B88-989A-E650CD492362}"/>
              </a:ext>
            </a:extLst>
          </p:cNvPr>
          <p:cNvPicPr>
            <a:picLocks noGrp="1" noChangeAspect="1"/>
          </p:cNvPicPr>
          <p:nvPr>
            <p:ph idx="1"/>
          </p:nvPr>
        </p:nvPicPr>
        <p:blipFill>
          <a:blip r:embed="rId4"/>
          <a:stretch>
            <a:fillRect/>
          </a:stretch>
        </p:blipFill>
        <p:spPr>
          <a:xfrm>
            <a:off x="2353204" y="4390899"/>
            <a:ext cx="3743325" cy="2143125"/>
          </a:xfrm>
        </p:spPr>
      </p:pic>
      <p:sp>
        <p:nvSpPr>
          <p:cNvPr id="6" name="Rectangle 5">
            <a:extLst>
              <a:ext uri="{FF2B5EF4-FFF2-40B4-BE49-F238E27FC236}">
                <a16:creationId xmlns:a16="http://schemas.microsoft.com/office/drawing/2014/main" id="{685AE47E-9216-4E47-94D9-5DE347BC315F}"/>
              </a:ext>
            </a:extLst>
          </p:cNvPr>
          <p:cNvSpPr/>
          <p:nvPr/>
        </p:nvSpPr>
        <p:spPr>
          <a:xfrm>
            <a:off x="2058498" y="994907"/>
            <a:ext cx="9920932" cy="4093428"/>
          </a:xfrm>
          <a:prstGeom prst="rect">
            <a:avLst/>
          </a:prstGeom>
        </p:spPr>
        <p:txBody>
          <a:bodyPr wrap="square" lIns="91440" tIns="45720" rIns="91440" bIns="45720" anchor="t">
            <a:spAutoFit/>
          </a:bodyPr>
          <a:lstStyle/>
          <a:p>
            <a:r>
              <a:rPr lang="en-GB" sz="2800" b="1" dirty="0">
                <a:latin typeface="Microsoft Sans Serif" panose="020B0604020202020204" pitchFamily="34" charset="0"/>
                <a:ea typeface="Microsoft Sans Serif" panose="020B0604020202020204" pitchFamily="34" charset="0"/>
                <a:cs typeface="Microsoft Sans Serif" panose="020B0604020202020204" pitchFamily="34" charset="0"/>
              </a:rPr>
              <a:t>Fundamentals</a:t>
            </a:r>
            <a:endParaRPr lang="en-US" sz="24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85750" indent="-285750">
              <a:buFont typeface="Arial" panose="020B0604020202020204" pitchFamily="34" charset="0"/>
              <a:buChar char="•"/>
            </a:pPr>
            <a:r>
              <a:rPr lang="en-GB" sz="2400" dirty="0">
                <a:latin typeface="Microsoft Sans Serif" panose="020B0604020202020204" pitchFamily="34" charset="0"/>
                <a:ea typeface="Microsoft Sans Serif" panose="020B0604020202020204" pitchFamily="34" charset="0"/>
                <a:cs typeface="Microsoft Sans Serif" panose="020B0604020202020204" pitchFamily="34" charset="0"/>
              </a:rPr>
              <a:t>ACEs are not destiny; we all have the power to make a difference</a:t>
            </a:r>
          </a:p>
          <a:p>
            <a:pPr marL="285750" indent="-285750">
              <a:buFont typeface="Arial" panose="020B0604020202020204" pitchFamily="34" charset="0"/>
              <a:buChar char="•"/>
            </a:pPr>
            <a:r>
              <a:rPr lang="en-GB" sz="2400" dirty="0">
                <a:latin typeface="Microsoft Sans Serif" panose="020B0604020202020204" pitchFamily="34" charset="0"/>
                <a:ea typeface="Microsoft Sans Serif" panose="020B0604020202020204" pitchFamily="34" charset="0"/>
                <a:cs typeface="Microsoft Sans Serif" panose="020B0604020202020204" pitchFamily="34" charset="0"/>
              </a:rPr>
              <a:t>The workforce needs to be ACE-aware and trauma-informed.</a:t>
            </a:r>
          </a:p>
          <a:p>
            <a:pPr marL="285750" indent="-285750">
              <a:buFont typeface="Arial" panose="020B0604020202020204" pitchFamily="34" charset="0"/>
              <a:buChar char="•"/>
            </a:pPr>
            <a:r>
              <a:rPr lang="en-GB" sz="2400" dirty="0">
                <a:latin typeface="Microsoft Sans Serif" panose="020B0604020202020204" pitchFamily="34" charset="0"/>
                <a:ea typeface="Microsoft Sans Serif" panose="020B0604020202020204" pitchFamily="34" charset="0"/>
                <a:cs typeface="Microsoft Sans Serif" panose="020B0604020202020204" pitchFamily="34" charset="0"/>
              </a:rPr>
              <a:t>Vincent </a:t>
            </a:r>
            <a:r>
              <a:rPr lang="en-GB" sz="2400" dirty="0" err="1">
                <a:latin typeface="Microsoft Sans Serif" panose="020B0604020202020204" pitchFamily="34" charset="0"/>
                <a:ea typeface="Microsoft Sans Serif" panose="020B0604020202020204" pitchFamily="34" charset="0"/>
                <a:cs typeface="Microsoft Sans Serif" panose="020B0604020202020204" pitchFamily="34" charset="0"/>
              </a:rPr>
              <a:t>Felitti</a:t>
            </a:r>
            <a:r>
              <a:rPr lang="en-GB" sz="2400" dirty="0">
                <a:latin typeface="Microsoft Sans Serif" panose="020B0604020202020204" pitchFamily="34" charset="0"/>
                <a:ea typeface="Microsoft Sans Serif" panose="020B0604020202020204" pitchFamily="34" charset="0"/>
                <a:cs typeface="Microsoft Sans Serif" panose="020B0604020202020204" pitchFamily="34" charset="0"/>
              </a:rPr>
              <a:t> - (ACEs Study).</a:t>
            </a:r>
          </a:p>
          <a:p>
            <a:endParaRPr lang="en-GB"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n-GB" sz="2400" dirty="0">
                <a:latin typeface="Microsoft Sans Serif" panose="020B0604020202020204" pitchFamily="34" charset="0"/>
                <a:ea typeface="Microsoft Sans Serif" panose="020B0604020202020204" pitchFamily="34" charset="0"/>
                <a:cs typeface="Microsoft Sans Serif" panose="020B0604020202020204" pitchFamily="34" charset="0"/>
              </a:rPr>
              <a:t>Experiencing even one ACE increased the risk of attempted suicide up to five times</a:t>
            </a:r>
            <a:r>
              <a:rPr lang="en-GB" sz="240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1800">
                <a:latin typeface="Microsoft Sans Serif" panose="020B0604020202020204" pitchFamily="34" charset="0"/>
                <a:ea typeface="Microsoft Sans Serif" panose="020B0604020202020204" pitchFamily="34" charset="0"/>
                <a:cs typeface="Microsoft Sans Serif" panose="020B0604020202020204" pitchFamily="34" charset="0"/>
              </a:rPr>
              <a:t>(</a:t>
            </a:r>
            <a:r>
              <a:rPr lang="en-GB" sz="1800" dirty="0">
                <a:latin typeface="Microsoft Sans Serif" panose="020B0604020202020204" pitchFamily="34" charset="0"/>
                <a:ea typeface="Microsoft Sans Serif" panose="020B0604020202020204" pitchFamily="34" charset="0"/>
                <a:cs typeface="Microsoft Sans Serif" panose="020B0604020202020204" pitchFamily="34" charset="0"/>
              </a:rPr>
              <a:t>Kaiser Permanente and the Centres for Disease Control and Prevention CDC)</a:t>
            </a:r>
            <a:r>
              <a:rPr lang="en-GB"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2400" dirty="0">
                <a:latin typeface="Microsoft Sans Serif" panose="020B0604020202020204" pitchFamily="34" charset="0"/>
                <a:ea typeface="Microsoft Sans Serif" panose="020B0604020202020204" pitchFamily="34" charset="0"/>
                <a:cs typeface="Microsoft Sans Serif" panose="020B0604020202020204" pitchFamily="34" charset="0"/>
              </a:rPr>
              <a:t>Nadine Burke-Harris states in her TED Talk how it </a:t>
            </a:r>
            <a:r>
              <a:rPr lang="en-GB" sz="2400"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increases the risk of suicide up to five times.</a:t>
            </a:r>
            <a:endParaRPr lang="en-GB"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85750" indent="-285750">
              <a:buFont typeface="Arial" panose="020B0604020202020204" pitchFamily="34" charset="0"/>
              <a:buChar char="•"/>
            </a:pPr>
            <a:endParaRPr lang="en-GB" sz="2000" dirty="0">
              <a:cs typeface="Calibri"/>
            </a:endParaRPr>
          </a:p>
          <a:p>
            <a:pPr marL="285750" indent="-285750">
              <a:buFont typeface="Arial" panose="020B0604020202020204" pitchFamily="34" charset="0"/>
              <a:buChar char="•"/>
            </a:pPr>
            <a:endParaRPr lang="en-GB" sz="2000" dirty="0">
              <a:cs typeface="Calibri"/>
            </a:endParaRPr>
          </a:p>
        </p:txBody>
      </p:sp>
      <p:sp>
        <p:nvSpPr>
          <p:cNvPr id="7" name="Rectangle: Rounded Corners 6">
            <a:extLst>
              <a:ext uri="{FF2B5EF4-FFF2-40B4-BE49-F238E27FC236}">
                <a16:creationId xmlns:a16="http://schemas.microsoft.com/office/drawing/2014/main" id="{AB6DE22A-6800-49C8-B1E8-1A72A84D8104}"/>
              </a:ext>
            </a:extLst>
          </p:cNvPr>
          <p:cNvSpPr/>
          <p:nvPr/>
        </p:nvSpPr>
        <p:spPr>
          <a:xfrm>
            <a:off x="6210028" y="4390899"/>
            <a:ext cx="3743324" cy="2143125"/>
          </a:xfrm>
          <a:prstGeom prst="roundRect">
            <a:avLst/>
          </a:prstGeom>
          <a:solidFill>
            <a:srgbClr val="FF02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i="1" dirty="0">
                <a:solidFill>
                  <a:srgbClr val="FFFFFF"/>
                </a:solidFill>
                <a:latin typeface="Calibri"/>
              </a:rPr>
              <a:t>''If you have 100 kids that drink from a well and get diarrhoea, you can prescribe them antibiotics, or you can walk over to that well and ask the question, </a:t>
            </a:r>
          </a:p>
          <a:p>
            <a:pPr algn="ctr"/>
            <a:r>
              <a:rPr lang="en-GB" b="1" i="1" dirty="0">
                <a:solidFill>
                  <a:srgbClr val="FFFFFF"/>
                </a:solidFill>
                <a:latin typeface="Calibri"/>
              </a:rPr>
              <a:t>what is in this well?''</a:t>
            </a:r>
            <a:r>
              <a:rPr lang="en-GB" dirty="0">
                <a:solidFill>
                  <a:srgbClr val="FFFFFF"/>
                </a:solidFill>
                <a:latin typeface="Calibri"/>
                <a:ea typeface="Calibri"/>
                <a:cs typeface="Calibri"/>
              </a:rPr>
              <a:t>​</a:t>
            </a:r>
            <a:endParaRPr lang="en-GB" dirty="0">
              <a:solidFill>
                <a:srgbClr val="FFFFFF"/>
              </a:solidFill>
              <a:cs typeface="Calibri"/>
            </a:endParaRPr>
          </a:p>
        </p:txBody>
      </p:sp>
    </p:spTree>
    <p:extLst>
      <p:ext uri="{BB962C8B-B14F-4D97-AF65-F5344CB8AC3E}">
        <p14:creationId xmlns:p14="http://schemas.microsoft.com/office/powerpoint/2010/main" val="25606432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9288F-DB5F-5EF2-D997-59B2363DD14C}"/>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F705E202-1521-523B-E5AB-EC31D4930E0C}"/>
              </a:ext>
            </a:extLst>
          </p:cNvPr>
          <p:cNvSpPr txBox="1">
            <a:spLocks/>
          </p:cNvSpPr>
          <p:nvPr/>
        </p:nvSpPr>
        <p:spPr>
          <a:xfrm>
            <a:off x="1616571" y="115176"/>
            <a:ext cx="8997883" cy="115430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b="1"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The elephant in the room</a:t>
            </a:r>
          </a:p>
        </p:txBody>
      </p:sp>
      <p:sp>
        <p:nvSpPr>
          <p:cNvPr id="13" name="Rectangle 12">
            <a:extLst>
              <a:ext uri="{FF2B5EF4-FFF2-40B4-BE49-F238E27FC236}">
                <a16:creationId xmlns:a16="http://schemas.microsoft.com/office/drawing/2014/main" id="{E60E21F2-B8D0-BA13-9328-0CAC4B7E3DC0}"/>
              </a:ext>
            </a:extLst>
          </p:cNvPr>
          <p:cNvSpPr/>
          <p:nvPr/>
        </p:nvSpPr>
        <p:spPr>
          <a:xfrm>
            <a:off x="5551539" y="1477357"/>
            <a:ext cx="6102150" cy="1323439"/>
          </a:xfrm>
          <a:prstGeom prst="rect">
            <a:avLst/>
          </a:prstGeom>
          <a:noFill/>
        </p:spPr>
        <p:txBody>
          <a:bodyPr wrap="square" lIns="91440" tIns="45720" rIns="91440" bIns="45720">
            <a:spAutoFit/>
          </a:bodyPr>
          <a:lstStyle/>
          <a:p>
            <a:r>
              <a:rPr lang="en-US" sz="3600" b="0" cap="none" spc="0" dirty="0">
                <a:ln w="0"/>
                <a:solidFill>
                  <a:srgbClr val="FF0293"/>
                </a:solidFill>
                <a:effectLst>
                  <a:outerShdw blurRad="38100" dist="19050" dir="2700000" algn="tl" rotWithShape="0">
                    <a:schemeClr val="dk1">
                      <a:alpha val="40000"/>
                    </a:schemeClr>
                  </a:outerShdw>
                </a:effectLst>
                <a:latin typeface="katkat_scrambled" pitchFamily="50" charset="0"/>
              </a:rPr>
              <a:t>“Words, just sometimes, </a:t>
            </a:r>
            <a:r>
              <a:rPr lang="en-US" sz="3600" dirty="0">
                <a:ln w="0"/>
                <a:solidFill>
                  <a:srgbClr val="FF0293"/>
                </a:solidFill>
                <a:effectLst>
                  <a:outerShdw blurRad="38100" dist="19050" dir="2700000" algn="tl" rotWithShape="0">
                    <a:schemeClr val="dk1">
                      <a:alpha val="40000"/>
                    </a:schemeClr>
                  </a:outerShdw>
                </a:effectLst>
                <a:latin typeface="katkat_scrambled" pitchFamily="50" charset="0"/>
              </a:rPr>
              <a:t>can set you free.” (Matt Haig</a:t>
            </a:r>
            <a:r>
              <a:rPr lang="en-US" sz="4400" dirty="0">
                <a:ln w="0"/>
                <a:solidFill>
                  <a:srgbClr val="FF0293"/>
                </a:solidFill>
                <a:effectLst>
                  <a:outerShdw blurRad="38100" dist="19050" dir="2700000" algn="tl" rotWithShape="0">
                    <a:schemeClr val="dk1">
                      <a:alpha val="40000"/>
                    </a:schemeClr>
                  </a:outerShdw>
                </a:effectLst>
                <a:latin typeface="katkat_scrambled" pitchFamily="50" charset="0"/>
              </a:rPr>
              <a:t>)</a:t>
            </a:r>
            <a:endParaRPr lang="en-US" sz="4400" b="0" cap="none" spc="0" dirty="0">
              <a:ln w="0"/>
              <a:solidFill>
                <a:srgbClr val="FF0293"/>
              </a:solidFill>
              <a:effectLst>
                <a:outerShdw blurRad="38100" dist="19050" dir="2700000" algn="tl" rotWithShape="0">
                  <a:schemeClr val="dk1">
                    <a:alpha val="40000"/>
                  </a:schemeClr>
                </a:outerShdw>
              </a:effectLst>
              <a:latin typeface="katkat_scrambled" pitchFamily="50" charset="0"/>
            </a:endParaRPr>
          </a:p>
        </p:txBody>
      </p:sp>
      <p:pic>
        <p:nvPicPr>
          <p:cNvPr id="14" name="Picture 13">
            <a:extLst>
              <a:ext uri="{FF2B5EF4-FFF2-40B4-BE49-F238E27FC236}">
                <a16:creationId xmlns:a16="http://schemas.microsoft.com/office/drawing/2014/main" id="{C14A9755-FEBE-E238-2926-0173FDA40313}"/>
              </a:ext>
            </a:extLst>
          </p:cNvPr>
          <p:cNvPicPr>
            <a:picLocks noChangeAspect="1"/>
          </p:cNvPicPr>
          <p:nvPr/>
        </p:nvPicPr>
        <p:blipFill>
          <a:blip r:embed="rId3"/>
          <a:stretch>
            <a:fillRect/>
          </a:stretch>
        </p:blipFill>
        <p:spPr>
          <a:xfrm>
            <a:off x="6096000" y="3770542"/>
            <a:ext cx="3451790" cy="2599029"/>
          </a:xfrm>
          <a:prstGeom prst="rect">
            <a:avLst/>
          </a:prstGeom>
        </p:spPr>
      </p:pic>
      <p:pic>
        <p:nvPicPr>
          <p:cNvPr id="15" name="Picture 14">
            <a:extLst>
              <a:ext uri="{FF2B5EF4-FFF2-40B4-BE49-F238E27FC236}">
                <a16:creationId xmlns:a16="http://schemas.microsoft.com/office/drawing/2014/main" id="{A5EC1298-4B3D-308D-7421-6DE10DC1550B}"/>
              </a:ext>
            </a:extLst>
          </p:cNvPr>
          <p:cNvPicPr>
            <a:picLocks noChangeAspect="1"/>
          </p:cNvPicPr>
          <p:nvPr/>
        </p:nvPicPr>
        <p:blipFill rotWithShape="1">
          <a:blip r:embed="rId4"/>
          <a:srcRect l="30402" r="30957" b="6666"/>
          <a:stretch/>
        </p:blipFill>
        <p:spPr>
          <a:xfrm>
            <a:off x="1713020" y="1583713"/>
            <a:ext cx="3451790" cy="4689867"/>
          </a:xfrm>
          <a:prstGeom prst="rect">
            <a:avLst/>
          </a:prstGeom>
        </p:spPr>
      </p:pic>
    </p:spTree>
    <p:extLst>
      <p:ext uri="{BB962C8B-B14F-4D97-AF65-F5344CB8AC3E}">
        <p14:creationId xmlns:p14="http://schemas.microsoft.com/office/powerpoint/2010/main" val="7393833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98FB9-9C04-444F-857E-DC85B167BD1F}"/>
              </a:ext>
            </a:extLst>
          </p:cNvPr>
          <p:cNvSpPr>
            <a:spLocks noGrp="1"/>
          </p:cNvSpPr>
          <p:nvPr>
            <p:ph type="title"/>
          </p:nvPr>
        </p:nvSpPr>
        <p:spPr>
          <a:xfrm>
            <a:off x="5263978" y="2008573"/>
            <a:ext cx="6089822" cy="1325563"/>
          </a:xfrm>
        </p:spPr>
        <p:txBody>
          <a:bodyPr/>
          <a:lstStyle/>
          <a:p>
            <a:r>
              <a:rPr lang="en-GB" b="1" dirty="0">
                <a:latin typeface="Microsoft Sans Serif" panose="020B0604020202020204" pitchFamily="34" charset="0"/>
                <a:ea typeface="Microsoft Sans Serif" panose="020B0604020202020204" pitchFamily="34" charset="0"/>
                <a:cs typeface="Microsoft Sans Serif" panose="020B0604020202020204" pitchFamily="34" charset="0"/>
              </a:rPr>
              <a:t>BREAK</a:t>
            </a:r>
          </a:p>
        </p:txBody>
      </p:sp>
    </p:spTree>
    <p:extLst>
      <p:ext uri="{BB962C8B-B14F-4D97-AF65-F5344CB8AC3E}">
        <p14:creationId xmlns:p14="http://schemas.microsoft.com/office/powerpoint/2010/main" val="14684218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41397" y="213719"/>
            <a:ext cx="10538278" cy="999014"/>
          </a:xfrm>
        </p:spPr>
        <p:txBody>
          <a:bodyPr>
            <a:noAutofit/>
          </a:bodyPr>
          <a:lstStyle/>
          <a:p>
            <a:pPr algn="l"/>
            <a:r>
              <a:rPr lang="en-GB" b="1"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Case studies</a:t>
            </a:r>
          </a:p>
        </p:txBody>
      </p:sp>
      <p:sp>
        <p:nvSpPr>
          <p:cNvPr id="3" name="Subtitle 2"/>
          <p:cNvSpPr>
            <a:spLocks noGrp="1"/>
          </p:cNvSpPr>
          <p:nvPr>
            <p:ph type="subTitle" idx="1"/>
          </p:nvPr>
        </p:nvSpPr>
        <p:spPr>
          <a:xfrm>
            <a:off x="2041397" y="1268927"/>
            <a:ext cx="9144000" cy="883537"/>
          </a:xfrm>
        </p:spPr>
        <p:txBody>
          <a:bodyPr>
            <a:normAutofit/>
          </a:bodyPr>
          <a:lstStyle/>
          <a:p>
            <a:pPr algn="l"/>
            <a:r>
              <a:rPr lang="en-GB" sz="2000" dirty="0">
                <a:latin typeface="Microsoft Sans Serif" panose="020B0604020202020204" pitchFamily="34" charset="0"/>
                <a:ea typeface="Microsoft Sans Serif" panose="020B0604020202020204" pitchFamily="34" charset="0"/>
                <a:cs typeface="Microsoft Sans Serif" panose="020B0604020202020204" pitchFamily="34" charset="0"/>
              </a:rPr>
              <a:t>Groups to look at their case studies and highlight the signs and symptoms. Groups to identify risk and resilience/protective factors.</a:t>
            </a:r>
          </a:p>
          <a:p>
            <a:pPr algn="l"/>
            <a:endParaRPr lang="en-GB" dirty="0">
              <a:solidFill>
                <a:srgbClr val="875355"/>
              </a:solidFill>
            </a:endParaRPr>
          </a:p>
          <a:p>
            <a:pPr algn="l"/>
            <a:endParaRPr lang="en-GB" dirty="0">
              <a:solidFill>
                <a:srgbClr val="875355"/>
              </a:solidFill>
            </a:endParaRPr>
          </a:p>
          <a:p>
            <a:pPr algn="l"/>
            <a:endParaRPr lang="en-GB" dirty="0">
              <a:solidFill>
                <a:srgbClr val="875355"/>
              </a:solidFill>
            </a:endParaRPr>
          </a:p>
          <a:p>
            <a:pPr marL="342900" indent="-342900" algn="l">
              <a:buFont typeface="Arial" panose="020B0604020202020204" pitchFamily="34" charset="0"/>
              <a:buChar char="•"/>
            </a:pPr>
            <a:endParaRPr lang="en-GB" dirty="0">
              <a:solidFill>
                <a:srgbClr val="875355"/>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8142" y="2327524"/>
            <a:ext cx="1294491" cy="320664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792189" y="2559110"/>
            <a:ext cx="1992895" cy="3642531"/>
          </a:xfrm>
          <a:prstGeom prst="rect">
            <a:avLst/>
          </a:prstGeom>
        </p:spPr>
      </p:pic>
      <p:pic>
        <p:nvPicPr>
          <p:cNvPr id="16" name="Picture 15"/>
          <p:cNvPicPr>
            <a:picLocks noChangeAspect="1"/>
          </p:cNvPicPr>
          <p:nvPr/>
        </p:nvPicPr>
        <p:blipFill>
          <a:blip r:embed="rId5"/>
          <a:stretch>
            <a:fillRect/>
          </a:stretch>
        </p:blipFill>
        <p:spPr>
          <a:xfrm>
            <a:off x="2735585" y="2384050"/>
            <a:ext cx="2147233" cy="4389196"/>
          </a:xfrm>
          <a:prstGeom prst="rect">
            <a:avLst/>
          </a:prstGeom>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l="28059" t="10340" r="17792" b="19320"/>
          <a:stretch/>
        </p:blipFill>
        <p:spPr>
          <a:xfrm>
            <a:off x="8902705" y="2262953"/>
            <a:ext cx="2613792" cy="3395304"/>
          </a:xfrm>
          <a:prstGeom prst="rect">
            <a:avLst/>
          </a:prstGeom>
        </p:spPr>
      </p:pic>
      <p:pic>
        <p:nvPicPr>
          <p:cNvPr id="17" name="Picture 16"/>
          <p:cNvPicPr>
            <a:picLocks noChangeAspect="1"/>
          </p:cNvPicPr>
          <p:nvPr/>
        </p:nvPicPr>
        <p:blipFill>
          <a:blip r:embed="rId7"/>
          <a:stretch>
            <a:fillRect/>
          </a:stretch>
        </p:blipFill>
        <p:spPr>
          <a:xfrm>
            <a:off x="8115946" y="2158249"/>
            <a:ext cx="1876622" cy="3450563"/>
          </a:xfrm>
          <a:prstGeom prst="rect">
            <a:avLst/>
          </a:prstGeom>
        </p:spPr>
      </p:pic>
      <p:pic>
        <p:nvPicPr>
          <p:cNvPr id="18" name="Picture 17"/>
          <p:cNvPicPr>
            <a:picLocks noChangeAspect="1"/>
          </p:cNvPicPr>
          <p:nvPr/>
        </p:nvPicPr>
        <p:blipFill rotWithShape="1">
          <a:blip r:embed="rId8">
            <a:extLst>
              <a:ext uri="{BEBA8EAE-BF5A-486C-A8C5-ECC9F3942E4B}">
                <a14:imgProps xmlns:a14="http://schemas.microsoft.com/office/drawing/2010/main">
                  <a14:imgLayer r:embed="rId9">
                    <a14:imgEffect>
                      <a14:backgroundRemoval t="8914" b="63092" l="55862" r="70810"/>
                    </a14:imgEffect>
                  </a14:imgLayer>
                </a14:imgProps>
              </a:ext>
              <a:ext uri="{28A0092B-C50C-407E-A947-70E740481C1C}">
                <a14:useLocalDpi xmlns:a14="http://schemas.microsoft.com/office/drawing/2010/main" val="0"/>
              </a:ext>
            </a:extLst>
          </a:blip>
          <a:srcRect l="55139" t="8864" r="27978" b="35469"/>
          <a:stretch/>
        </p:blipFill>
        <p:spPr>
          <a:xfrm>
            <a:off x="5923412" y="2242015"/>
            <a:ext cx="1978478" cy="3685185"/>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6973495" y="3200399"/>
            <a:ext cx="2182397" cy="3425985"/>
          </a:xfrm>
          <a:prstGeom prst="rect">
            <a:avLst/>
          </a:prstGeom>
        </p:spPr>
      </p:pic>
      <p:pic>
        <p:nvPicPr>
          <p:cNvPr id="19" name="Picture 18"/>
          <p:cNvPicPr>
            <a:picLocks noChangeAspect="1"/>
          </p:cNvPicPr>
          <p:nvPr/>
        </p:nvPicPr>
        <p:blipFill>
          <a:blip r:embed="rId11"/>
          <a:stretch>
            <a:fillRect/>
          </a:stretch>
        </p:blipFill>
        <p:spPr>
          <a:xfrm>
            <a:off x="1804140" y="2744119"/>
            <a:ext cx="1992896" cy="3882266"/>
          </a:xfrm>
          <a:prstGeom prst="rect">
            <a:avLst/>
          </a:prstGeom>
        </p:spPr>
      </p:pic>
    </p:spTree>
    <p:extLst>
      <p:ext uri="{BB962C8B-B14F-4D97-AF65-F5344CB8AC3E}">
        <p14:creationId xmlns:p14="http://schemas.microsoft.com/office/powerpoint/2010/main" val="4445555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761EE14-01F0-8536-91B7-36C89F9D27D2}"/>
              </a:ext>
            </a:extLst>
          </p:cNvPr>
          <p:cNvSpPr>
            <a:spLocks noGrp="1"/>
          </p:cNvSpPr>
          <p:nvPr>
            <p:ph type="ctrTitle"/>
          </p:nvPr>
        </p:nvSpPr>
        <p:spPr>
          <a:xfrm>
            <a:off x="2020035" y="257572"/>
            <a:ext cx="9875403" cy="995686"/>
          </a:xfrm>
        </p:spPr>
        <p:txBody>
          <a:bodyPr>
            <a:noAutofit/>
          </a:bodyPr>
          <a:lstStyle/>
          <a:p>
            <a:pPr algn="l"/>
            <a:r>
              <a:rPr lang="en-GB" sz="3600" b="1"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Suicide risk factors in children/young people</a:t>
            </a:r>
          </a:p>
        </p:txBody>
      </p:sp>
      <p:sp>
        <p:nvSpPr>
          <p:cNvPr id="9" name="Subtitle 2">
            <a:extLst>
              <a:ext uri="{FF2B5EF4-FFF2-40B4-BE49-F238E27FC236}">
                <a16:creationId xmlns:a16="http://schemas.microsoft.com/office/drawing/2014/main" id="{3CFBBB05-6578-33F3-841A-CEDEBE77E202}"/>
              </a:ext>
            </a:extLst>
          </p:cNvPr>
          <p:cNvSpPr txBox="1">
            <a:spLocks/>
          </p:cNvSpPr>
          <p:nvPr/>
        </p:nvSpPr>
        <p:spPr>
          <a:xfrm>
            <a:off x="2223622" y="1600200"/>
            <a:ext cx="8044843" cy="4678393"/>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Font typeface="Arial" panose="020B0604020202020204" pitchFamily="34" charset="0"/>
              <a:buChar char="•"/>
            </a:pPr>
            <a:r>
              <a:rPr lang="en-GB" sz="2600" dirty="0">
                <a:latin typeface="Microsoft Sans Serif" panose="020B0604020202020204" pitchFamily="34" charset="0"/>
                <a:ea typeface="Microsoft Sans Serif" panose="020B0604020202020204" pitchFamily="34" charset="0"/>
                <a:cs typeface="Microsoft Sans Serif" panose="020B0604020202020204" pitchFamily="34" charset="0"/>
              </a:rPr>
              <a:t>Family factors such as mental illness.</a:t>
            </a:r>
          </a:p>
          <a:p>
            <a:pPr marL="342900" indent="-342900" algn="l">
              <a:lnSpc>
                <a:spcPct val="100000"/>
              </a:lnSpc>
              <a:buFont typeface="Arial" panose="020B0604020202020204" pitchFamily="34" charset="0"/>
              <a:buChar char="•"/>
            </a:pPr>
            <a:r>
              <a:rPr lang="en-GB" sz="2600" dirty="0">
                <a:latin typeface="Microsoft Sans Serif" panose="020B0604020202020204" pitchFamily="34" charset="0"/>
                <a:ea typeface="Microsoft Sans Serif" panose="020B0604020202020204" pitchFamily="34" charset="0"/>
                <a:cs typeface="Microsoft Sans Serif" panose="020B0604020202020204" pitchFamily="34" charset="0"/>
              </a:rPr>
              <a:t>Abuse and neglect.</a:t>
            </a:r>
          </a:p>
          <a:p>
            <a:pPr marL="342900" indent="-342900" algn="l">
              <a:lnSpc>
                <a:spcPct val="100000"/>
              </a:lnSpc>
              <a:buFont typeface="Arial" panose="020B0604020202020204" pitchFamily="34" charset="0"/>
              <a:buChar char="•"/>
            </a:pPr>
            <a:r>
              <a:rPr lang="en-GB" sz="2600" dirty="0">
                <a:latin typeface="Microsoft Sans Serif" panose="020B0604020202020204" pitchFamily="34" charset="0"/>
                <a:ea typeface="Microsoft Sans Serif" panose="020B0604020202020204" pitchFamily="34" charset="0"/>
                <a:cs typeface="Microsoft Sans Serif" panose="020B0604020202020204" pitchFamily="34" charset="0"/>
              </a:rPr>
              <a:t>Bereavement and experience of or exposure to suicide.</a:t>
            </a:r>
          </a:p>
          <a:p>
            <a:pPr marL="342900" indent="-342900" algn="l">
              <a:lnSpc>
                <a:spcPct val="100000"/>
              </a:lnSpc>
              <a:buFont typeface="Arial" panose="020B0604020202020204" pitchFamily="34" charset="0"/>
              <a:buChar char="•"/>
            </a:pPr>
            <a:r>
              <a:rPr lang="en-GB" sz="2600" dirty="0">
                <a:latin typeface="Microsoft Sans Serif" panose="020B0604020202020204" pitchFamily="34" charset="0"/>
                <a:ea typeface="Microsoft Sans Serif" panose="020B0604020202020204" pitchFamily="34" charset="0"/>
                <a:cs typeface="Microsoft Sans Serif" panose="020B0604020202020204" pitchFamily="34" charset="0"/>
              </a:rPr>
              <a:t>Bullying.</a:t>
            </a:r>
          </a:p>
          <a:p>
            <a:pPr marL="342900" indent="-342900" algn="l">
              <a:lnSpc>
                <a:spcPct val="100000"/>
              </a:lnSpc>
              <a:buFont typeface="Arial" panose="020B0604020202020204" pitchFamily="34" charset="0"/>
              <a:buChar char="•"/>
            </a:pPr>
            <a:r>
              <a:rPr lang="en-GB" sz="2600" dirty="0">
                <a:latin typeface="Microsoft Sans Serif" panose="020B0604020202020204" pitchFamily="34" charset="0"/>
                <a:ea typeface="Microsoft Sans Serif" panose="020B0604020202020204" pitchFamily="34" charset="0"/>
                <a:cs typeface="Microsoft Sans Serif" panose="020B0604020202020204" pitchFamily="34" charset="0"/>
              </a:rPr>
              <a:t>Suicide-related internet use.</a:t>
            </a:r>
          </a:p>
          <a:p>
            <a:pPr marL="342900" indent="-342900" algn="l">
              <a:lnSpc>
                <a:spcPct val="100000"/>
              </a:lnSpc>
              <a:buFont typeface="Arial" panose="020B0604020202020204" pitchFamily="34" charset="0"/>
              <a:buChar char="•"/>
            </a:pPr>
            <a:r>
              <a:rPr lang="en-GB" sz="2600" dirty="0">
                <a:latin typeface="Microsoft Sans Serif" panose="020B0604020202020204" pitchFamily="34" charset="0"/>
                <a:ea typeface="Microsoft Sans Serif" panose="020B0604020202020204" pitchFamily="34" charset="0"/>
                <a:cs typeface="Microsoft Sans Serif" panose="020B0604020202020204" pitchFamily="34" charset="0"/>
              </a:rPr>
              <a:t>Academic pressures, especially related to exams.</a:t>
            </a:r>
          </a:p>
          <a:p>
            <a:pPr marL="342900" indent="-342900" algn="l">
              <a:lnSpc>
                <a:spcPct val="100000"/>
              </a:lnSpc>
              <a:buFont typeface="Arial" panose="020B0604020202020204" pitchFamily="34" charset="0"/>
              <a:buChar char="•"/>
            </a:pPr>
            <a:r>
              <a:rPr lang="en-GB" sz="2600" dirty="0">
                <a:latin typeface="Microsoft Sans Serif" panose="020B0604020202020204" pitchFamily="34" charset="0"/>
                <a:ea typeface="Microsoft Sans Serif" panose="020B0604020202020204" pitchFamily="34" charset="0"/>
                <a:cs typeface="Microsoft Sans Serif" panose="020B0604020202020204" pitchFamily="34" charset="0"/>
              </a:rPr>
              <a:t>Social isolation or withdrawal.</a:t>
            </a:r>
          </a:p>
          <a:p>
            <a:pPr marL="342900" indent="-342900" algn="l">
              <a:lnSpc>
                <a:spcPct val="100000"/>
              </a:lnSpc>
              <a:buFont typeface="Arial" panose="020B0604020202020204" pitchFamily="34" charset="0"/>
              <a:buChar char="•"/>
            </a:pPr>
            <a:r>
              <a:rPr lang="en-GB" sz="2600" dirty="0">
                <a:latin typeface="Microsoft Sans Serif" panose="020B0604020202020204" pitchFamily="34" charset="0"/>
                <a:ea typeface="Microsoft Sans Serif" panose="020B0604020202020204" pitchFamily="34" charset="0"/>
                <a:cs typeface="Microsoft Sans Serif" panose="020B0604020202020204" pitchFamily="34" charset="0"/>
              </a:rPr>
              <a:t>Physical health conditions that may have a social impact.</a:t>
            </a:r>
          </a:p>
          <a:p>
            <a:pPr marL="342900" indent="-342900" algn="l">
              <a:buFont typeface="Arial" panose="020B0604020202020204" pitchFamily="34" charset="0"/>
              <a:buChar char="•"/>
            </a:pPr>
            <a:endParaRPr lang="en-GB" dirty="0">
              <a:solidFill>
                <a:srgbClr val="875355"/>
              </a:solidFill>
            </a:endParaRPr>
          </a:p>
        </p:txBody>
      </p:sp>
    </p:spTree>
    <p:extLst>
      <p:ext uri="{BB962C8B-B14F-4D97-AF65-F5344CB8AC3E}">
        <p14:creationId xmlns:p14="http://schemas.microsoft.com/office/powerpoint/2010/main" val="24251850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additive="base">
                                        <p:cTn id="31"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 calcmode="lin" valueType="num">
                                      <p:cBhvr additive="base">
                                        <p:cTn id="37"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
                                            <p:txEl>
                                              <p:pRg st="6" end="6"/>
                                            </p:txEl>
                                          </p:spTgt>
                                        </p:tgtEl>
                                        <p:attrNameLst>
                                          <p:attrName>style.visibility</p:attrName>
                                        </p:attrNameLst>
                                      </p:cBhvr>
                                      <p:to>
                                        <p:strVal val="visible"/>
                                      </p:to>
                                    </p:set>
                                    <p:anim calcmode="lin" valueType="num">
                                      <p:cBhvr additive="base">
                                        <p:cTn id="43"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
                                            <p:txEl>
                                              <p:pRg st="7" end="7"/>
                                            </p:txEl>
                                          </p:spTgt>
                                        </p:tgtEl>
                                        <p:attrNameLst>
                                          <p:attrName>style.visibility</p:attrName>
                                        </p:attrNameLst>
                                      </p:cBhvr>
                                      <p:to>
                                        <p:strVal val="visible"/>
                                      </p:to>
                                    </p:set>
                                    <p:anim calcmode="lin" valueType="num">
                                      <p:cBhvr additive="base">
                                        <p:cTn id="49"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8ADDD-C51F-C1C1-F2AA-43A3BED20B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0009C1-0AEF-BED8-C2E0-B3E431EFF8D4}"/>
              </a:ext>
            </a:extLst>
          </p:cNvPr>
          <p:cNvSpPr>
            <a:spLocks noGrp="1"/>
          </p:cNvSpPr>
          <p:nvPr>
            <p:ph type="ctrTitle"/>
          </p:nvPr>
        </p:nvSpPr>
        <p:spPr>
          <a:xfrm>
            <a:off x="2010567" y="150550"/>
            <a:ext cx="10386149" cy="995686"/>
          </a:xfrm>
        </p:spPr>
        <p:txBody>
          <a:bodyPr>
            <a:noAutofit/>
          </a:bodyPr>
          <a:lstStyle/>
          <a:p>
            <a:pPr algn="l"/>
            <a:r>
              <a:rPr lang="en-GB" sz="4000" b="1"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Suicide risk factors in children/young people</a:t>
            </a:r>
          </a:p>
        </p:txBody>
      </p:sp>
      <p:sp>
        <p:nvSpPr>
          <p:cNvPr id="3" name="Subtitle 2">
            <a:extLst>
              <a:ext uri="{FF2B5EF4-FFF2-40B4-BE49-F238E27FC236}">
                <a16:creationId xmlns:a16="http://schemas.microsoft.com/office/drawing/2014/main" id="{17C5FB35-7F07-7B39-DB1A-2E77D3198DA4}"/>
              </a:ext>
            </a:extLst>
          </p:cNvPr>
          <p:cNvSpPr>
            <a:spLocks noGrp="1"/>
          </p:cNvSpPr>
          <p:nvPr>
            <p:ph type="subTitle" idx="1"/>
          </p:nvPr>
        </p:nvSpPr>
        <p:spPr>
          <a:xfrm>
            <a:off x="2223622" y="1429789"/>
            <a:ext cx="9144000" cy="4779818"/>
          </a:xfrm>
        </p:spPr>
        <p:txBody>
          <a:bodyPr>
            <a:normAutofit/>
          </a:bodyPr>
          <a:lstStyle/>
          <a:p>
            <a:pPr marL="342900" indent="-342900" algn="l">
              <a:lnSpc>
                <a:spcPct val="150000"/>
              </a:lnSpc>
              <a:buFont typeface="Arial" panose="020B0604020202020204" pitchFamily="34" charset="0"/>
              <a:buChar char="•"/>
            </a:pPr>
            <a:r>
              <a:rPr lang="en-GB" sz="2200" dirty="0">
                <a:latin typeface="Microsoft Sans Serif" panose="020B0604020202020204" pitchFamily="34" charset="0"/>
                <a:ea typeface="Microsoft Sans Serif" panose="020B0604020202020204" pitchFamily="34" charset="0"/>
                <a:cs typeface="Microsoft Sans Serif" panose="020B0604020202020204" pitchFamily="34" charset="0"/>
              </a:rPr>
              <a:t>Alcohol and illicit drugs.</a:t>
            </a:r>
          </a:p>
          <a:p>
            <a:pPr marL="342900" indent="-342900" algn="l">
              <a:lnSpc>
                <a:spcPct val="150000"/>
              </a:lnSpc>
              <a:buFont typeface="Arial" panose="020B0604020202020204" pitchFamily="34" charset="0"/>
              <a:buChar char="•"/>
            </a:pPr>
            <a:r>
              <a:rPr lang="en-GB" sz="2200" dirty="0">
                <a:latin typeface="Microsoft Sans Serif" panose="020B0604020202020204" pitchFamily="34" charset="0"/>
                <a:ea typeface="Microsoft Sans Serif" panose="020B0604020202020204" pitchFamily="34" charset="0"/>
                <a:cs typeface="Microsoft Sans Serif" panose="020B0604020202020204" pitchFamily="34" charset="0"/>
              </a:rPr>
              <a:t>Mental ill health – particularly depression and anxiety.</a:t>
            </a:r>
          </a:p>
          <a:p>
            <a:pPr marL="342900" indent="-342900" algn="l">
              <a:lnSpc>
                <a:spcPct val="150000"/>
              </a:lnSpc>
              <a:buFont typeface="Arial" panose="020B0604020202020204" pitchFamily="34" charset="0"/>
              <a:buChar char="•"/>
            </a:pPr>
            <a:r>
              <a:rPr lang="en-GB" sz="2200" dirty="0">
                <a:latin typeface="Microsoft Sans Serif" panose="020B0604020202020204" pitchFamily="34" charset="0"/>
                <a:ea typeface="Microsoft Sans Serif" panose="020B0604020202020204" pitchFamily="34" charset="0"/>
                <a:cs typeface="Microsoft Sans Serif" panose="020B0604020202020204" pitchFamily="34" charset="0"/>
              </a:rPr>
              <a:t>Self-harm.</a:t>
            </a:r>
          </a:p>
          <a:p>
            <a:pPr marL="342900" indent="-342900" algn="l">
              <a:lnSpc>
                <a:spcPct val="150000"/>
              </a:lnSpc>
              <a:buFont typeface="Arial" panose="020B0604020202020204" pitchFamily="34" charset="0"/>
              <a:buChar char="•"/>
            </a:pPr>
            <a:r>
              <a:rPr lang="en-GB" sz="2200" dirty="0">
                <a:latin typeface="Microsoft Sans Serif" panose="020B0604020202020204" pitchFamily="34" charset="0"/>
                <a:ea typeface="Microsoft Sans Serif" panose="020B0604020202020204" pitchFamily="34" charset="0"/>
                <a:cs typeface="Microsoft Sans Serif" panose="020B0604020202020204" pitchFamily="34" charset="0"/>
              </a:rPr>
              <a:t>Previous suicide attempts.</a:t>
            </a:r>
          </a:p>
          <a:p>
            <a:pPr marL="342900" indent="-342900" algn="l">
              <a:lnSpc>
                <a:spcPct val="150000"/>
              </a:lnSpc>
              <a:buFont typeface="Arial" panose="020B0604020202020204" pitchFamily="34" charset="0"/>
              <a:buChar char="•"/>
            </a:pPr>
            <a:r>
              <a:rPr lang="en-GB" sz="2200" dirty="0">
                <a:latin typeface="Microsoft Sans Serif" panose="020B0604020202020204" pitchFamily="34" charset="0"/>
                <a:ea typeface="Microsoft Sans Serif" panose="020B0604020202020204" pitchFamily="34" charset="0"/>
                <a:cs typeface="Microsoft Sans Serif" panose="020B0604020202020204" pitchFamily="34" charset="0"/>
              </a:rPr>
              <a:t>LGBTQ, Young Carers and Children in Care (</a:t>
            </a:r>
            <a:r>
              <a:rPr lang="en-GB" sz="2200" dirty="0" err="1">
                <a:latin typeface="Microsoft Sans Serif" panose="020B0604020202020204" pitchFamily="34" charset="0"/>
                <a:ea typeface="Microsoft Sans Serif" panose="020B0604020202020204" pitchFamily="34" charset="0"/>
                <a:cs typeface="Microsoft Sans Serif" panose="020B0604020202020204" pitchFamily="34" charset="0"/>
              </a:rPr>
              <a:t>CiC</a:t>
            </a:r>
            <a:r>
              <a:rPr lang="en-GB" sz="2200" dirty="0">
                <a:latin typeface="Microsoft Sans Serif" panose="020B0604020202020204" pitchFamily="34" charset="0"/>
                <a:ea typeface="Microsoft Sans Serif" panose="020B0604020202020204" pitchFamily="34" charset="0"/>
                <a:cs typeface="Microsoft Sans Serif" panose="020B0604020202020204" pitchFamily="34" charset="0"/>
              </a:rPr>
              <a:t>).</a:t>
            </a:r>
          </a:p>
          <a:p>
            <a:pPr marL="342900" indent="-342900" algn="l">
              <a:lnSpc>
                <a:spcPct val="150000"/>
              </a:lnSpc>
              <a:buFont typeface="Arial" panose="020B0604020202020204" pitchFamily="34" charset="0"/>
              <a:buChar char="•"/>
            </a:pPr>
            <a:r>
              <a:rPr lang="en-GB" sz="2200" dirty="0">
                <a:latin typeface="Microsoft Sans Serif" panose="020B0604020202020204" pitchFamily="34" charset="0"/>
                <a:ea typeface="Microsoft Sans Serif" panose="020B0604020202020204" pitchFamily="34" charset="0"/>
                <a:cs typeface="Microsoft Sans Serif" panose="020B0604020202020204" pitchFamily="34" charset="0"/>
              </a:rPr>
              <a:t>Transitions.</a:t>
            </a:r>
          </a:p>
          <a:p>
            <a:pPr marL="342900" indent="-342900" algn="l">
              <a:buFont typeface="Arial" panose="020B0604020202020204" pitchFamily="34" charset="0"/>
              <a:buChar char="•"/>
            </a:pPr>
            <a:endParaRPr lang="en-GB" dirty="0">
              <a:solidFill>
                <a:srgbClr val="875355"/>
              </a:solidFill>
            </a:endParaRPr>
          </a:p>
        </p:txBody>
      </p:sp>
    </p:spTree>
    <p:extLst>
      <p:ext uri="{BB962C8B-B14F-4D97-AF65-F5344CB8AC3E}">
        <p14:creationId xmlns:p14="http://schemas.microsoft.com/office/powerpoint/2010/main" val="7834759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1000"/>
                                        <p:tgtEl>
                                          <p:spTgt spid="3">
                                            <p:txEl>
                                              <p:pRg st="4" end="4"/>
                                            </p:txEl>
                                          </p:spTgt>
                                        </p:tgtEl>
                                      </p:cBhvr>
                                    </p:animEffect>
                                    <p:anim calcmode="lin" valueType="num">
                                      <p:cBhvr>
                                        <p:cTn id="3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1000"/>
                                        <p:tgtEl>
                                          <p:spTgt spid="3">
                                            <p:txEl>
                                              <p:pRg st="5" end="5"/>
                                            </p:txEl>
                                          </p:spTgt>
                                        </p:tgtEl>
                                      </p:cBhvr>
                                    </p:animEffect>
                                    <p:anim calcmode="lin" valueType="num">
                                      <p:cBhvr>
                                        <p:cTn id="4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rcRect t="7024" r="-591"/>
          <a:stretch/>
        </p:blipFill>
        <p:spPr>
          <a:xfrm>
            <a:off x="1670397" y="1408670"/>
            <a:ext cx="8412717" cy="5115698"/>
          </a:xfrm>
          <a:prstGeom prst="rect">
            <a:avLst/>
          </a:prstGeom>
        </p:spPr>
      </p:pic>
      <p:sp>
        <p:nvSpPr>
          <p:cNvPr id="2" name="Title 1">
            <a:extLst>
              <a:ext uri="{FF2B5EF4-FFF2-40B4-BE49-F238E27FC236}">
                <a16:creationId xmlns:a16="http://schemas.microsoft.com/office/drawing/2014/main" id="{F83E900F-3DD2-24D8-BA08-3522349ECA81}"/>
              </a:ext>
            </a:extLst>
          </p:cNvPr>
          <p:cNvSpPr txBox="1">
            <a:spLocks/>
          </p:cNvSpPr>
          <p:nvPr/>
        </p:nvSpPr>
        <p:spPr>
          <a:xfrm>
            <a:off x="1805851" y="333632"/>
            <a:ext cx="9747717" cy="9956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Integrated Motivational-Volitional (IMV) model of suicidal behaviour </a:t>
            </a:r>
            <a:r>
              <a:rPr lang="en-GB" sz="2400" b="1"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(O’Connor &amp; Kirtley, 2011)</a:t>
            </a:r>
          </a:p>
        </p:txBody>
      </p:sp>
    </p:spTree>
    <p:extLst>
      <p:ext uri="{BB962C8B-B14F-4D97-AF65-F5344CB8AC3E}">
        <p14:creationId xmlns:p14="http://schemas.microsoft.com/office/powerpoint/2010/main" val="34293262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B780F-CA7D-4AB6-A593-69AF9008CB0E}"/>
              </a:ext>
            </a:extLst>
          </p:cNvPr>
          <p:cNvSpPr>
            <a:spLocks noGrp="1"/>
          </p:cNvSpPr>
          <p:nvPr>
            <p:ph type="title"/>
          </p:nvPr>
        </p:nvSpPr>
        <p:spPr>
          <a:xfrm>
            <a:off x="1884898" y="0"/>
            <a:ext cx="10056893" cy="1531794"/>
          </a:xfrm>
        </p:spPr>
        <p:txBody>
          <a:bodyPr anchor="ctr">
            <a:normAutofit/>
          </a:bodyPr>
          <a:lstStyle/>
          <a:p>
            <a:r>
              <a:rPr lang="en-GB" sz="3600" b="1" dirty="0">
                <a:latin typeface="Microsoft Sans Serif" panose="020B0604020202020204" pitchFamily="34" charset="0"/>
                <a:ea typeface="Microsoft Sans Serif" panose="020B0604020202020204" pitchFamily="34" charset="0"/>
                <a:cs typeface="Microsoft Sans Serif" panose="020B0604020202020204" pitchFamily="34" charset="0"/>
              </a:rPr>
              <a:t>Rory O'Connor’s research highlights eight risk factors</a:t>
            </a:r>
          </a:p>
        </p:txBody>
      </p:sp>
      <p:graphicFrame>
        <p:nvGraphicFramePr>
          <p:cNvPr id="9" name="Content Placeholder 2">
            <a:extLst>
              <a:ext uri="{FF2B5EF4-FFF2-40B4-BE49-F238E27FC236}">
                <a16:creationId xmlns:a16="http://schemas.microsoft.com/office/drawing/2014/main" id="{9E309DB4-1E32-479A-AB2D-D8E7160B26AE}"/>
              </a:ext>
            </a:extLst>
          </p:cNvPr>
          <p:cNvGraphicFramePr>
            <a:graphicFrameLocks/>
          </p:cNvGraphicFramePr>
          <p:nvPr>
            <p:extLst>
              <p:ext uri="{D42A27DB-BD31-4B8C-83A1-F6EECF244321}">
                <p14:modId xmlns:p14="http://schemas.microsoft.com/office/powerpoint/2010/main" val="3642854874"/>
              </p:ext>
            </p:extLst>
          </p:nvPr>
        </p:nvGraphicFramePr>
        <p:xfrm>
          <a:off x="2581657" y="1262232"/>
          <a:ext cx="7028686" cy="54896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741874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74029" y="367985"/>
            <a:ext cx="8776350" cy="995686"/>
          </a:xfrm>
        </p:spPr>
        <p:txBody>
          <a:bodyPr>
            <a:noAutofit/>
          </a:bodyPr>
          <a:lstStyle/>
          <a:p>
            <a:pPr algn="l"/>
            <a:r>
              <a:rPr lang="en-GB" sz="4000" b="1"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What moves them from suicidal </a:t>
            </a:r>
            <a:r>
              <a:rPr lang="en-GB" sz="4000" b="1" i="1"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thoughts</a:t>
            </a:r>
            <a:r>
              <a:rPr lang="en-GB" sz="4000" b="1"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 to suicidal </a:t>
            </a:r>
            <a:r>
              <a:rPr lang="en-GB" sz="4000" b="1" i="1"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behaviour</a:t>
            </a:r>
            <a:r>
              <a:rPr lang="en-GB" sz="4000" b="1"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sp>
        <p:nvSpPr>
          <p:cNvPr id="3" name="Subtitle 2"/>
          <p:cNvSpPr>
            <a:spLocks noGrp="1"/>
          </p:cNvSpPr>
          <p:nvPr>
            <p:ph type="subTitle" idx="1"/>
          </p:nvPr>
        </p:nvSpPr>
        <p:spPr>
          <a:xfrm>
            <a:off x="1974029" y="1744100"/>
            <a:ext cx="9431257" cy="4059148"/>
          </a:xfrm>
        </p:spPr>
        <p:txBody>
          <a:bodyPr>
            <a:normAutofit lnSpcReduction="10000"/>
          </a:bodyPr>
          <a:lstStyle/>
          <a:p>
            <a:pPr algn="l"/>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They have:</a:t>
            </a:r>
          </a:p>
          <a:p>
            <a:pPr marL="342900" indent="-342900" algn="l">
              <a:buFont typeface="Arial" panose="020B0604020202020204" pitchFamily="34" charset="0"/>
              <a:buChar char="•"/>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access to likely means of suicide.</a:t>
            </a:r>
          </a:p>
          <a:p>
            <a:pPr marL="342900" indent="-342900" algn="l">
              <a:buFont typeface="Arial" panose="020B0604020202020204" pitchFamily="34" charset="0"/>
              <a:buChar char="•"/>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made a plan to end their life.</a:t>
            </a:r>
          </a:p>
          <a:p>
            <a:pPr marL="342900" indent="-342900" algn="l">
              <a:buFont typeface="Arial" panose="020B0604020202020204" pitchFamily="34" charset="0"/>
              <a:buChar char="•"/>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been exposed to suicidal behaviour from friends or family.</a:t>
            </a:r>
          </a:p>
          <a:p>
            <a:pPr marL="342900" indent="-342900" algn="l">
              <a:buFont typeface="Arial" panose="020B0604020202020204" pitchFamily="34" charset="0"/>
              <a:buChar char="•"/>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a tendency to act impulsively.</a:t>
            </a:r>
          </a:p>
          <a:p>
            <a:pPr marL="342900" indent="-342900" algn="l">
              <a:buFont typeface="Arial" panose="020B0604020202020204" pitchFamily="34" charset="0"/>
              <a:buChar char="•"/>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a high pain threshold.</a:t>
            </a:r>
          </a:p>
          <a:p>
            <a:pPr marL="342900" indent="-342900" algn="l">
              <a:buFont typeface="Arial" panose="020B0604020202020204" pitchFamily="34" charset="0"/>
              <a:buChar char="•"/>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no fear of death or dying or don’t fully grasp the finality of it.</a:t>
            </a:r>
          </a:p>
          <a:p>
            <a:pPr marL="342900" indent="-342900" algn="l">
              <a:buFont typeface="Arial" panose="020B0604020202020204" pitchFamily="34" charset="0"/>
              <a:buChar char="•"/>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described visualising dying/after death.</a:t>
            </a:r>
          </a:p>
          <a:p>
            <a:pPr marL="342900" indent="-342900" algn="l">
              <a:buFont typeface="Arial" panose="020B0604020202020204" pitchFamily="34" charset="0"/>
              <a:buChar char="•"/>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attempted suicide before or have a history of self-harm.</a:t>
            </a:r>
          </a:p>
        </p:txBody>
      </p:sp>
    </p:spTree>
    <p:extLst>
      <p:ext uri="{BB962C8B-B14F-4D97-AF65-F5344CB8AC3E}">
        <p14:creationId xmlns:p14="http://schemas.microsoft.com/office/powerpoint/2010/main" val="3662056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472391" y="950507"/>
            <a:ext cx="3402254" cy="2571169"/>
          </a:xfrm>
          <a:prstGeom prst="rect">
            <a:avLst/>
          </a:prstGeom>
        </p:spPr>
      </p:pic>
      <p:sp>
        <p:nvSpPr>
          <p:cNvPr id="2" name="Title 1"/>
          <p:cNvSpPr>
            <a:spLocks noGrp="1"/>
          </p:cNvSpPr>
          <p:nvPr>
            <p:ph type="ctrTitle"/>
          </p:nvPr>
        </p:nvSpPr>
        <p:spPr>
          <a:xfrm>
            <a:off x="1851308" y="367920"/>
            <a:ext cx="10935132" cy="582587"/>
          </a:xfrm>
        </p:spPr>
        <p:txBody>
          <a:bodyPr>
            <a:noAutofit/>
          </a:bodyPr>
          <a:lstStyle/>
          <a:p>
            <a:pPr algn="l"/>
            <a:r>
              <a:rPr lang="en-GB" sz="4400" b="1"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Louis</a:t>
            </a:r>
            <a:r>
              <a:rPr lang="en-GB" sz="4000" b="1"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 Appleby report</a:t>
            </a:r>
          </a:p>
        </p:txBody>
      </p:sp>
      <p:sp>
        <p:nvSpPr>
          <p:cNvPr id="3" name="Subtitle 2"/>
          <p:cNvSpPr>
            <a:spLocks noGrp="1"/>
          </p:cNvSpPr>
          <p:nvPr>
            <p:ph type="subTitle" idx="1"/>
          </p:nvPr>
        </p:nvSpPr>
        <p:spPr>
          <a:xfrm>
            <a:off x="2240247" y="1604357"/>
            <a:ext cx="9144000" cy="4059148"/>
          </a:xfrm>
        </p:spPr>
        <p:txBody>
          <a:bodyPr>
            <a:normAutofit/>
          </a:bodyPr>
          <a:lstStyle/>
          <a:p>
            <a:pPr marL="342900" indent="-342900" algn="l">
              <a:buFont typeface="Arial" panose="020B0604020202020204" pitchFamily="34" charset="0"/>
              <a:buChar char="•"/>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Social isolation.</a:t>
            </a:r>
          </a:p>
          <a:p>
            <a:pPr marL="342900" indent="-342900" algn="l">
              <a:buFont typeface="Arial" panose="020B0604020202020204" pitchFamily="34" charset="0"/>
              <a:buChar char="•"/>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Bullying.</a:t>
            </a:r>
          </a:p>
          <a:p>
            <a:pPr marL="342900" indent="-342900" algn="l">
              <a:buFont typeface="Arial" panose="020B0604020202020204" pitchFamily="34" charset="0"/>
              <a:buChar char="•"/>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Family factors such as mental illness.</a:t>
            </a:r>
          </a:p>
          <a:p>
            <a:pPr marL="342900" indent="-342900" algn="l">
              <a:buFont typeface="Arial" panose="020B0604020202020204" pitchFamily="34" charset="0"/>
              <a:buChar char="•"/>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Suicide-related internet use.</a:t>
            </a:r>
          </a:p>
          <a:p>
            <a:pPr marL="342900" indent="-342900" algn="l">
              <a:buFont typeface="Arial" panose="020B0604020202020204" pitchFamily="34" charset="0"/>
              <a:buChar char="•"/>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Academic pressures, especially related to exams.</a:t>
            </a:r>
          </a:p>
          <a:p>
            <a:pPr marL="342900" indent="-342900" algn="l">
              <a:buFont typeface="Arial" panose="020B0604020202020204" pitchFamily="34" charset="0"/>
              <a:buChar char="•"/>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Physical health conditions that may have a social impact.</a:t>
            </a:r>
          </a:p>
          <a:p>
            <a:pPr marL="342900" indent="-342900" algn="l">
              <a:buFont typeface="Arial" panose="020B0604020202020204" pitchFamily="34" charset="0"/>
              <a:buChar char="•"/>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Alcohol and illicit drugs.</a:t>
            </a:r>
          </a:p>
          <a:p>
            <a:pPr marL="342900" indent="-342900" algn="l">
              <a:buFont typeface="Arial" panose="020B0604020202020204" pitchFamily="34" charset="0"/>
              <a:buChar char="•"/>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Mental ill health, self-harm and suicidal ideas.</a:t>
            </a:r>
          </a:p>
        </p:txBody>
      </p:sp>
      <p:sp>
        <p:nvSpPr>
          <p:cNvPr id="5" name="TextBox 4">
            <a:extLst>
              <a:ext uri="{FF2B5EF4-FFF2-40B4-BE49-F238E27FC236}">
                <a16:creationId xmlns:a16="http://schemas.microsoft.com/office/drawing/2014/main" id="{4BA20176-3DD3-EABB-48C5-979CA5A6E5AA}"/>
              </a:ext>
            </a:extLst>
          </p:cNvPr>
          <p:cNvSpPr txBox="1"/>
          <p:nvPr/>
        </p:nvSpPr>
        <p:spPr>
          <a:xfrm>
            <a:off x="2240247" y="5663505"/>
            <a:ext cx="6794571" cy="646331"/>
          </a:xfrm>
          <a:prstGeom prst="rect">
            <a:avLst/>
          </a:prstGeom>
          <a:noFill/>
        </p:spPr>
        <p:txBody>
          <a:bodyPr wrap="square" rtlCol="0">
            <a:spAutoFit/>
          </a:bodyPr>
          <a:lstStyle/>
          <a:p>
            <a:r>
              <a:rPr lang="en-GB" dirty="0"/>
              <a:t>https://research.manchester.ac.uk/en/projects/national-confidential-inquiry-into-suicide-and-safety-in-mental-h</a:t>
            </a:r>
          </a:p>
        </p:txBody>
      </p:sp>
    </p:spTree>
    <p:extLst>
      <p:ext uri="{BB962C8B-B14F-4D97-AF65-F5344CB8AC3E}">
        <p14:creationId xmlns:p14="http://schemas.microsoft.com/office/powerpoint/2010/main" val="33990232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30679" y="1012954"/>
            <a:ext cx="8124865" cy="4832092"/>
          </a:xfrm>
          <a:prstGeom prst="rect">
            <a:avLst/>
          </a:prstGeom>
          <a:noFill/>
        </p:spPr>
        <p:txBody>
          <a:bodyPr wrap="square" lIns="91440" tIns="45720" rIns="91440" bIns="45720">
            <a:spAutoFit/>
          </a:bodyPr>
          <a:lstStyle/>
          <a:p>
            <a:pPr algn="ctr"/>
            <a:r>
              <a:rPr lang="en-US" sz="4400" b="1" cap="none" spc="0" dirty="0">
                <a:ln w="0"/>
                <a:solidFill>
                  <a:srgbClr val="FF0293"/>
                </a:solidFill>
                <a:effectLst>
                  <a:outerShdw blurRad="38100" dist="19050" dir="2700000" algn="tl" rotWithShape="0">
                    <a:schemeClr val="dk1">
                      <a:alpha val="40000"/>
                    </a:schemeClr>
                  </a:outerShdw>
                </a:effectLst>
                <a:latin typeface="Microsoft Sans Serif" panose="020B0604020202020204" pitchFamily="34" charset="0"/>
                <a:ea typeface="Microsoft Sans Serif" panose="020B0604020202020204" pitchFamily="34" charset="0"/>
                <a:cs typeface="Microsoft Sans Serif" panose="020B0604020202020204" pitchFamily="34" charset="0"/>
              </a:rPr>
              <a:t>“One of the key symptoms of depression is to see no hope</a:t>
            </a:r>
            <a:r>
              <a:rPr lang="en-US" sz="4400" b="1" dirty="0">
                <a:ln w="0"/>
                <a:solidFill>
                  <a:srgbClr val="FF0293"/>
                </a:solidFill>
                <a:effectLst>
                  <a:outerShdw blurRad="38100" dist="19050" dir="2700000" algn="tl" rotWithShape="0">
                    <a:schemeClr val="dk1">
                      <a:alpha val="40000"/>
                    </a:schemeClr>
                  </a:outerShdw>
                </a:effectLst>
                <a:latin typeface="Microsoft Sans Serif" panose="020B0604020202020204" pitchFamily="34" charset="0"/>
                <a:ea typeface="Microsoft Sans Serif" panose="020B0604020202020204" pitchFamily="34" charset="0"/>
                <a:cs typeface="Microsoft Sans Serif" panose="020B0604020202020204" pitchFamily="34" charset="0"/>
              </a:rPr>
              <a:t>, no future</a:t>
            </a:r>
            <a:r>
              <a:rPr lang="en-US" sz="4400" b="1" cap="none" spc="0" dirty="0">
                <a:ln w="0"/>
                <a:solidFill>
                  <a:srgbClr val="FF0293"/>
                </a:solidFill>
                <a:effectLst>
                  <a:outerShdw blurRad="38100" dist="19050" dir="2700000" algn="tl" rotWithShape="0">
                    <a:schemeClr val="dk1">
                      <a:alpha val="40000"/>
                    </a:schemeClr>
                  </a:outerShdw>
                </a:effectLst>
                <a:latin typeface="Microsoft Sans Serif" panose="020B0604020202020204" pitchFamily="34" charset="0"/>
                <a:ea typeface="Microsoft Sans Serif" panose="020B0604020202020204" pitchFamily="34" charset="0"/>
                <a:cs typeface="Microsoft Sans Serif" panose="020B0604020202020204" pitchFamily="34" charset="0"/>
              </a:rPr>
              <a:t>. Far from the tunnel having light at the end of it, it seems like it is blocked at both ends, and you are inside it.” </a:t>
            </a:r>
          </a:p>
          <a:p>
            <a:pPr algn="ctr"/>
            <a:r>
              <a:rPr lang="en-US" sz="4400" dirty="0">
                <a:ln w="0"/>
                <a:solidFill>
                  <a:srgbClr val="FF0293"/>
                </a:solidFill>
                <a:effectLst>
                  <a:outerShdw blurRad="38100" dist="19050" dir="2700000" algn="tl" rotWithShape="0">
                    <a:schemeClr val="dk1">
                      <a:alpha val="40000"/>
                    </a:schemeClr>
                  </a:outerShdw>
                </a:effectLst>
                <a:latin typeface="katkat_scrambled" pitchFamily="50" charset="0"/>
              </a:rPr>
              <a:t>(Matt Haig)</a:t>
            </a:r>
            <a:endParaRPr lang="en-US" sz="5400" b="0" cap="none" spc="0" dirty="0">
              <a:ln w="0"/>
              <a:solidFill>
                <a:srgbClr val="FF0293"/>
              </a:solidFill>
              <a:effectLst>
                <a:outerShdw blurRad="38100" dist="19050" dir="2700000" algn="tl" rotWithShape="0">
                  <a:schemeClr val="dk1">
                    <a:alpha val="40000"/>
                  </a:schemeClr>
                </a:outerShdw>
              </a:effectLst>
              <a:latin typeface="katkat_scrambled" pitchFamily="50" charset="0"/>
            </a:endParaRPr>
          </a:p>
        </p:txBody>
      </p:sp>
    </p:spTree>
    <p:extLst>
      <p:ext uri="{BB962C8B-B14F-4D97-AF65-F5344CB8AC3E}">
        <p14:creationId xmlns:p14="http://schemas.microsoft.com/office/powerpoint/2010/main" val="23896560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F1B0E-EFF7-5FC1-A81B-A410ECC3D97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46D3D60-86C1-4E6D-0B0B-780C54883F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2635" b="55624"/>
          <a:stretch/>
        </p:blipFill>
        <p:spPr>
          <a:xfrm>
            <a:off x="1811343" y="1156856"/>
            <a:ext cx="2992719" cy="2983295"/>
          </a:xfrm>
          <a:prstGeom prst="rect">
            <a:avLst/>
          </a:prstGeom>
        </p:spPr>
      </p:pic>
      <p:sp>
        <p:nvSpPr>
          <p:cNvPr id="3" name="Title 1">
            <a:extLst>
              <a:ext uri="{FF2B5EF4-FFF2-40B4-BE49-F238E27FC236}">
                <a16:creationId xmlns:a16="http://schemas.microsoft.com/office/drawing/2014/main" id="{51A1166C-B701-2019-AF9D-D6E7A5AAEABB}"/>
              </a:ext>
            </a:extLst>
          </p:cNvPr>
          <p:cNvSpPr txBox="1">
            <a:spLocks/>
          </p:cNvSpPr>
          <p:nvPr/>
        </p:nvSpPr>
        <p:spPr>
          <a:xfrm>
            <a:off x="3828323" y="2512079"/>
            <a:ext cx="9582537" cy="1182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err="1">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nsure</a:t>
            </a:r>
            <a:r>
              <a:rPr lang="en-GB"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 you ask about suicide.</a:t>
            </a:r>
          </a:p>
        </p:txBody>
      </p:sp>
      <p:sp>
        <p:nvSpPr>
          <p:cNvPr id="4" name="TextBox 3">
            <a:extLst>
              <a:ext uri="{FF2B5EF4-FFF2-40B4-BE49-F238E27FC236}">
                <a16:creationId xmlns:a16="http://schemas.microsoft.com/office/drawing/2014/main" id="{FD787298-5759-51E1-697A-6515191E1D50}"/>
              </a:ext>
            </a:extLst>
          </p:cNvPr>
          <p:cNvSpPr txBox="1"/>
          <p:nvPr/>
        </p:nvSpPr>
        <p:spPr>
          <a:xfrm>
            <a:off x="2659225" y="927030"/>
            <a:ext cx="1296956" cy="3170099"/>
          </a:xfrm>
          <a:prstGeom prst="rect">
            <a:avLst/>
          </a:prstGeom>
          <a:noFill/>
        </p:spPr>
        <p:txBody>
          <a:bodyPr wrap="square" rtlCol="0">
            <a:spAutoFit/>
          </a:bodyPr>
          <a:lstStyle/>
          <a:p>
            <a:r>
              <a:rPr lang="en-GB" sz="20000" dirty="0">
                <a:latin typeface="Milord" pitchFamily="2" charset="0"/>
              </a:rPr>
              <a:t>E</a:t>
            </a:r>
          </a:p>
        </p:txBody>
      </p:sp>
      <p:pic>
        <p:nvPicPr>
          <p:cNvPr id="6" name="Picture 5">
            <a:extLst>
              <a:ext uri="{FF2B5EF4-FFF2-40B4-BE49-F238E27FC236}">
                <a16:creationId xmlns:a16="http://schemas.microsoft.com/office/drawing/2014/main" id="{A20B0C38-75A4-0566-989E-B06AC13F189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346" r="17819" b="6946"/>
          <a:stretch/>
        </p:blipFill>
        <p:spPr>
          <a:xfrm>
            <a:off x="10766374" y="281547"/>
            <a:ext cx="735657" cy="1290966"/>
          </a:xfrm>
          <a:prstGeom prst="rect">
            <a:avLst/>
          </a:prstGeom>
        </p:spPr>
      </p:pic>
      <p:pic>
        <p:nvPicPr>
          <p:cNvPr id="7" name="Picture 6">
            <a:extLst>
              <a:ext uri="{FF2B5EF4-FFF2-40B4-BE49-F238E27FC236}">
                <a16:creationId xmlns:a16="http://schemas.microsoft.com/office/drawing/2014/main" id="{036DEB1C-A910-DBE1-4704-6F0A10AB1414}"/>
              </a:ext>
            </a:extLst>
          </p:cNvPr>
          <p:cNvPicPr>
            <a:picLocks noChangeAspect="1"/>
          </p:cNvPicPr>
          <p:nvPr/>
        </p:nvPicPr>
        <p:blipFill>
          <a:blip r:embed="rId5"/>
          <a:stretch>
            <a:fillRect/>
          </a:stretch>
        </p:blipFill>
        <p:spPr>
          <a:xfrm>
            <a:off x="8007493" y="3597432"/>
            <a:ext cx="1525282" cy="2789479"/>
          </a:xfrm>
          <a:prstGeom prst="rect">
            <a:avLst/>
          </a:prstGeom>
        </p:spPr>
      </p:pic>
    </p:spTree>
    <p:extLst>
      <p:ext uri="{BB962C8B-B14F-4D97-AF65-F5344CB8AC3E}">
        <p14:creationId xmlns:p14="http://schemas.microsoft.com/office/powerpoint/2010/main" val="36514900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815A2-5C33-C1F2-A12A-A033C0851832}"/>
              </a:ext>
            </a:extLst>
          </p:cNvPr>
          <p:cNvSpPr>
            <a:spLocks noGrp="1"/>
          </p:cNvSpPr>
          <p:nvPr>
            <p:ph type="ctrTitle"/>
          </p:nvPr>
        </p:nvSpPr>
        <p:spPr/>
        <p:txBody>
          <a:bodyPr/>
          <a:lstStyle/>
          <a:p>
            <a:r>
              <a:rPr lang="en-GB" b="1" dirty="0">
                <a:latin typeface="Microsoft Sans Serif" panose="020B0604020202020204" pitchFamily="34" charset="0"/>
                <a:ea typeface="Microsoft Sans Serif" panose="020B0604020202020204" pitchFamily="34" charset="0"/>
                <a:cs typeface="Microsoft Sans Serif" panose="020B0604020202020204" pitchFamily="34" charset="0"/>
              </a:rPr>
              <a:t>Group agreement</a:t>
            </a:r>
          </a:p>
        </p:txBody>
      </p:sp>
      <p:sp>
        <p:nvSpPr>
          <p:cNvPr id="3" name="Subtitle 2">
            <a:extLst>
              <a:ext uri="{FF2B5EF4-FFF2-40B4-BE49-F238E27FC236}">
                <a16:creationId xmlns:a16="http://schemas.microsoft.com/office/drawing/2014/main" id="{A8340A6D-25AC-193B-C50E-ED270DC7070F}"/>
              </a:ext>
            </a:extLst>
          </p:cNvPr>
          <p:cNvSpPr>
            <a:spLocks noGrp="1"/>
          </p:cNvSpPr>
          <p:nvPr>
            <p:ph type="subTitle" idx="1"/>
          </p:nvPr>
        </p:nvSpPr>
        <p:spPr/>
        <p:txBody>
          <a:bodyPr>
            <a:normAutofit/>
          </a:bodyPr>
          <a:lstStyle/>
          <a:p>
            <a:r>
              <a:rPr lang="en-GB" sz="4000" dirty="0">
                <a:latin typeface="Microsoft Sans Serif" panose="020B0604020202020204" pitchFamily="34" charset="0"/>
                <a:ea typeface="Microsoft Sans Serif" panose="020B0604020202020204" pitchFamily="34" charset="0"/>
                <a:cs typeface="Microsoft Sans Serif" panose="020B0604020202020204" pitchFamily="34" charset="0"/>
              </a:rPr>
              <a:t>Look after yourself</a:t>
            </a:r>
          </a:p>
        </p:txBody>
      </p:sp>
    </p:spTree>
    <p:extLst>
      <p:ext uri="{BB962C8B-B14F-4D97-AF65-F5344CB8AC3E}">
        <p14:creationId xmlns:p14="http://schemas.microsoft.com/office/powerpoint/2010/main" val="14515242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C0DF1-72E6-3E6F-9B21-B0179348FC34}"/>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A78696C7-7119-1AEB-9CCA-E4F1280DCB74}"/>
              </a:ext>
            </a:extLst>
          </p:cNvPr>
          <p:cNvSpPr txBox="1">
            <a:spLocks/>
          </p:cNvSpPr>
          <p:nvPr/>
        </p:nvSpPr>
        <p:spPr>
          <a:xfrm>
            <a:off x="3997115" y="691641"/>
            <a:ext cx="5875933" cy="9956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600"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FINE Poem</a:t>
            </a:r>
          </a:p>
        </p:txBody>
      </p:sp>
      <p:pic>
        <p:nvPicPr>
          <p:cNvPr id="8" name="Picture 7">
            <a:extLst>
              <a:ext uri="{FF2B5EF4-FFF2-40B4-BE49-F238E27FC236}">
                <a16:creationId xmlns:a16="http://schemas.microsoft.com/office/drawing/2014/main" id="{8BC24D63-0920-B927-4336-3B131F374C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241" y="1827792"/>
            <a:ext cx="2439518" cy="4935894"/>
          </a:xfrm>
          <a:prstGeom prst="rect">
            <a:avLst/>
          </a:prstGeom>
        </p:spPr>
      </p:pic>
    </p:spTree>
    <p:extLst>
      <p:ext uri="{BB962C8B-B14F-4D97-AF65-F5344CB8AC3E}">
        <p14:creationId xmlns:p14="http://schemas.microsoft.com/office/powerpoint/2010/main" val="35449919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9EE45-F6C8-F3A2-4993-288FD0CCB6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59C26F-8894-7279-0012-2641C97273B7}"/>
              </a:ext>
            </a:extLst>
          </p:cNvPr>
          <p:cNvSpPr txBox="1">
            <a:spLocks/>
          </p:cNvSpPr>
          <p:nvPr/>
        </p:nvSpPr>
        <p:spPr>
          <a:xfrm>
            <a:off x="2225179" y="397214"/>
            <a:ext cx="10260564" cy="9956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Safeguarding</a:t>
            </a:r>
          </a:p>
        </p:txBody>
      </p:sp>
      <p:sp>
        <p:nvSpPr>
          <p:cNvPr id="3" name="Subtitle 2">
            <a:extLst>
              <a:ext uri="{FF2B5EF4-FFF2-40B4-BE49-F238E27FC236}">
                <a16:creationId xmlns:a16="http://schemas.microsoft.com/office/drawing/2014/main" id="{0BFD432F-9DAD-4C1A-7EA9-86CB8325C1E9}"/>
              </a:ext>
            </a:extLst>
          </p:cNvPr>
          <p:cNvSpPr txBox="1">
            <a:spLocks/>
          </p:cNvSpPr>
          <p:nvPr/>
        </p:nvSpPr>
        <p:spPr>
          <a:xfrm>
            <a:off x="2113969" y="1659500"/>
            <a:ext cx="9363441" cy="422051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Don’t be afraid to ask a child or young person if they are suicidal; it </a:t>
            </a:r>
            <a:r>
              <a:rPr lang="en-GB" dirty="0">
                <a:solidFill>
                  <a:srgbClr val="FF0293"/>
                </a:solidFill>
                <a:latin typeface="Microsoft Sans Serif" panose="020B0604020202020204" pitchFamily="34" charset="0"/>
                <a:ea typeface="Microsoft Sans Serif" panose="020B0604020202020204" pitchFamily="34" charset="0"/>
                <a:cs typeface="Microsoft Sans Serif" panose="020B0604020202020204" pitchFamily="34" charset="0"/>
              </a:rPr>
              <a:t>won’t</a:t>
            </a: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 put the idea into their head. On the contrary, giving someone the opportunity to explore their worst fears and feelings may provide them with a lifeline, which makes all the difference between choosing life and choosing death.</a:t>
            </a:r>
          </a:p>
          <a:p>
            <a:pPr>
              <a:lnSpc>
                <a:spcPct val="120000"/>
              </a:lnSpc>
            </a:pPr>
            <a:endParaRPr lang="en-GB" dirty="0">
              <a:solidFill>
                <a:srgbClr val="875355"/>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342900" indent="-342900">
              <a:lnSpc>
                <a:spcPct val="120000"/>
              </a:lnSpc>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Never promise confidentiality.</a:t>
            </a:r>
          </a:p>
          <a:p>
            <a:pPr marL="342900" indent="-342900">
              <a:lnSpc>
                <a:spcPct val="120000"/>
              </a:lnSpc>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Adhere to your organisation’s safeguarding policies.</a:t>
            </a:r>
          </a:p>
          <a:p>
            <a:pPr marL="342900" indent="-342900">
              <a:lnSpc>
                <a:spcPct val="120000"/>
              </a:lnSpc>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Have a named person in mind and inform the young person that it’s them you will tell if they disclose to you.</a:t>
            </a:r>
          </a:p>
          <a:p>
            <a:pPr marL="342900" indent="-342900">
              <a:lnSpc>
                <a:spcPct val="120000"/>
              </a:lnSpc>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Thank them for passing on this information to you. Acknowledge that it was a difficult thing to do.</a:t>
            </a:r>
          </a:p>
        </p:txBody>
      </p:sp>
    </p:spTree>
    <p:extLst>
      <p:ext uri="{BB962C8B-B14F-4D97-AF65-F5344CB8AC3E}">
        <p14:creationId xmlns:p14="http://schemas.microsoft.com/office/powerpoint/2010/main" val="27333499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A9441E7-1881-2EA4-92D9-1A920F6B4EA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9389C91-0C1F-305B-F40C-9BD7F05A9053}"/>
              </a:ext>
            </a:extLst>
          </p:cNvPr>
          <p:cNvSpPr txBox="1">
            <a:spLocks/>
          </p:cNvSpPr>
          <p:nvPr/>
        </p:nvSpPr>
        <p:spPr>
          <a:xfrm>
            <a:off x="1813248" y="459888"/>
            <a:ext cx="10260564" cy="9956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000" b="1"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What language to use</a:t>
            </a:r>
          </a:p>
        </p:txBody>
      </p:sp>
      <p:sp>
        <p:nvSpPr>
          <p:cNvPr id="5" name="Subtitle 2">
            <a:extLst>
              <a:ext uri="{FF2B5EF4-FFF2-40B4-BE49-F238E27FC236}">
                <a16:creationId xmlns:a16="http://schemas.microsoft.com/office/drawing/2014/main" id="{C62C0ADC-6865-4EFF-E095-450892ECBCD2}"/>
              </a:ext>
            </a:extLst>
          </p:cNvPr>
          <p:cNvSpPr txBox="1">
            <a:spLocks/>
          </p:cNvSpPr>
          <p:nvPr/>
        </p:nvSpPr>
        <p:spPr>
          <a:xfrm>
            <a:off x="1813248" y="2001626"/>
            <a:ext cx="9799923" cy="28547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Don’t beat around the bush. Young people need to know that we are not feeling awkward talking to them about this.</a:t>
            </a:r>
          </a:p>
          <a:p>
            <a:endParaRPr lang="en-GB" dirty="0">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Card sort activity looking at helpful and unhelpful ways to talk about suicide.</a:t>
            </a:r>
          </a:p>
        </p:txBody>
      </p:sp>
      <p:sp>
        <p:nvSpPr>
          <p:cNvPr id="6" name="Rectangle 5">
            <a:extLst>
              <a:ext uri="{FF2B5EF4-FFF2-40B4-BE49-F238E27FC236}">
                <a16:creationId xmlns:a16="http://schemas.microsoft.com/office/drawing/2014/main" id="{342D34AD-C64E-AA76-DDCE-CEEAE97FD271}"/>
              </a:ext>
            </a:extLst>
          </p:cNvPr>
          <p:cNvSpPr/>
          <p:nvPr/>
        </p:nvSpPr>
        <p:spPr>
          <a:xfrm>
            <a:off x="2797114" y="4643786"/>
            <a:ext cx="6888549" cy="1754326"/>
          </a:xfrm>
          <a:prstGeom prst="rect">
            <a:avLst/>
          </a:prstGeom>
          <a:noFill/>
        </p:spPr>
        <p:txBody>
          <a:bodyPr wrap="square" lIns="91440" tIns="45720" rIns="91440" bIns="45720">
            <a:spAutoFit/>
          </a:bodyPr>
          <a:lstStyle/>
          <a:p>
            <a:pPr algn="ctr"/>
            <a:r>
              <a:rPr lang="en-US" sz="3200" b="0" cap="none" spc="0" dirty="0">
                <a:ln w="0"/>
                <a:solidFill>
                  <a:srgbClr val="FF0293"/>
                </a:solidFill>
                <a:effectLst>
                  <a:outerShdw blurRad="38100" dist="19050" dir="2700000" algn="tl" rotWithShape="0">
                    <a:schemeClr val="dk1">
                      <a:alpha val="40000"/>
                    </a:schemeClr>
                  </a:outerShdw>
                </a:effectLst>
                <a:latin typeface="Microsoft Sans Serif" panose="020B0604020202020204" pitchFamily="34" charset="0"/>
                <a:ea typeface="Microsoft Sans Serif" panose="020B0604020202020204" pitchFamily="34" charset="0"/>
                <a:cs typeface="Microsoft Sans Serif" panose="020B0604020202020204" pitchFamily="34" charset="0"/>
              </a:rPr>
              <a:t>“The only person I can speak to is myself, and I do it all the time</a:t>
            </a:r>
            <a:r>
              <a:rPr lang="en-US" sz="3200" dirty="0">
                <a:ln w="0"/>
                <a:solidFill>
                  <a:srgbClr val="FF0293"/>
                </a:solidFill>
                <a:effectLst>
                  <a:outerShdw blurRad="38100" dist="19050" dir="2700000" algn="tl" rotWithShape="0">
                    <a:schemeClr val="dk1">
                      <a:alpha val="40000"/>
                    </a:schemeClr>
                  </a:outerShdw>
                </a:effectLst>
                <a:latin typeface="Microsoft Sans Serif" panose="020B0604020202020204" pitchFamily="34" charset="0"/>
                <a:ea typeface="Microsoft Sans Serif" panose="020B0604020202020204" pitchFamily="34" charset="0"/>
                <a:cs typeface="Microsoft Sans Serif" panose="020B0604020202020204" pitchFamily="34" charset="0"/>
              </a:rPr>
              <a:t>.” (Nathan</a:t>
            </a:r>
            <a:r>
              <a:rPr lang="en-US" sz="4000" dirty="0">
                <a:ln w="0"/>
                <a:solidFill>
                  <a:srgbClr val="FF0293"/>
                </a:solidFill>
                <a:effectLst>
                  <a:outerShdw blurRad="38100" dist="19050" dir="2700000" algn="tl" rotWithShape="0">
                    <a:schemeClr val="dk1">
                      <a:alpha val="40000"/>
                    </a:schemeClr>
                  </a:outerShdw>
                </a:effectLst>
                <a:latin typeface="Microsoft Sans Serif" panose="020B0604020202020204" pitchFamily="34" charset="0"/>
                <a:ea typeface="Microsoft Sans Serif" panose="020B0604020202020204" pitchFamily="34" charset="0"/>
                <a:cs typeface="Microsoft Sans Serif" panose="020B0604020202020204" pitchFamily="34" charset="0"/>
              </a:rPr>
              <a:t>)</a:t>
            </a:r>
            <a:endParaRPr lang="en-US" sz="4000" b="0" cap="none" spc="0" dirty="0">
              <a:ln w="0"/>
              <a:solidFill>
                <a:srgbClr val="FF0293"/>
              </a:solidFill>
              <a:effectLst>
                <a:outerShdw blurRad="38100" dist="19050" dir="2700000" algn="tl" rotWithShape="0">
                  <a:schemeClr val="dk1">
                    <a:alpha val="40000"/>
                  </a:schemeClr>
                </a:outerShdw>
              </a:effectLst>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809897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A4E82-0823-7DA6-371E-2789016704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45BC0F-7BCC-552B-9180-4E208596FEAE}"/>
              </a:ext>
            </a:extLst>
          </p:cNvPr>
          <p:cNvSpPr txBox="1">
            <a:spLocks/>
          </p:cNvSpPr>
          <p:nvPr/>
        </p:nvSpPr>
        <p:spPr>
          <a:xfrm>
            <a:off x="1931436" y="192020"/>
            <a:ext cx="10260564" cy="9956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Active listening skills</a:t>
            </a:r>
          </a:p>
        </p:txBody>
      </p:sp>
      <p:sp>
        <p:nvSpPr>
          <p:cNvPr id="3" name="Subtitle 2">
            <a:extLst>
              <a:ext uri="{FF2B5EF4-FFF2-40B4-BE49-F238E27FC236}">
                <a16:creationId xmlns:a16="http://schemas.microsoft.com/office/drawing/2014/main" id="{F1FCA5F5-FE05-B736-ABC4-C284169392C6}"/>
              </a:ext>
            </a:extLst>
          </p:cNvPr>
          <p:cNvSpPr txBox="1">
            <a:spLocks/>
          </p:cNvSpPr>
          <p:nvPr/>
        </p:nvSpPr>
        <p:spPr>
          <a:xfrm>
            <a:off x="1842291" y="1187706"/>
            <a:ext cx="9735991" cy="5025977"/>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b="1" dirty="0">
                <a:solidFill>
                  <a:srgbClr val="FF0293"/>
                </a:solidFill>
                <a:latin typeface="Microsoft Sans Serif" panose="020B0604020202020204" pitchFamily="34" charset="0"/>
                <a:ea typeface="Microsoft Sans Serif" panose="020B0604020202020204" pitchFamily="34" charset="0"/>
                <a:cs typeface="Microsoft Sans Serif" panose="020B0604020202020204" pitchFamily="34" charset="0"/>
              </a:rPr>
              <a:t>1. Ask open questions</a:t>
            </a:r>
          </a:p>
          <a:p>
            <a:pPr marL="342900" indent="-342900">
              <a:lnSpc>
                <a:spcPct val="120000"/>
              </a:lnSpc>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Instead of asking questions that only require a yes or no answer, try to ask open questions.</a:t>
            </a:r>
          </a:p>
          <a:p>
            <a:pPr marL="342900" indent="-342900">
              <a:lnSpc>
                <a:spcPct val="120000"/>
              </a:lnSpc>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For example, instead of saying: 'Has this been going on a long time?', ask 'How long has this been going on?'.</a:t>
            </a:r>
          </a:p>
          <a:p>
            <a:pPr marL="0" indent="0">
              <a:lnSpc>
                <a:spcPct val="120000"/>
              </a:lnSpc>
              <a:buNone/>
            </a:pPr>
            <a:r>
              <a:rPr lang="en-GB" b="1" dirty="0">
                <a:solidFill>
                  <a:srgbClr val="FF0293"/>
                </a:solidFill>
                <a:latin typeface="Microsoft Sans Serif" panose="020B0604020202020204" pitchFamily="34" charset="0"/>
                <a:ea typeface="Microsoft Sans Serif" panose="020B0604020202020204" pitchFamily="34" charset="0"/>
                <a:cs typeface="Microsoft Sans Serif" panose="020B0604020202020204" pitchFamily="34" charset="0"/>
              </a:rPr>
              <a:t>2. Summarising</a:t>
            </a:r>
          </a:p>
          <a:p>
            <a:pPr marL="342900" indent="-342900">
              <a:lnSpc>
                <a:spcPct val="120000"/>
              </a:lnSpc>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This helps to show that you've listened to and understood what's been said.</a:t>
            </a:r>
          </a:p>
          <a:p>
            <a:pPr marL="342900" indent="-342900">
              <a:lnSpc>
                <a:spcPct val="120000"/>
              </a:lnSpc>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For example, 'So you're feeling very stressed by your work but still love your job.'</a:t>
            </a:r>
          </a:p>
          <a:p>
            <a:pPr marL="0" indent="0">
              <a:lnSpc>
                <a:spcPct val="120000"/>
              </a:lnSpc>
              <a:buNone/>
            </a:pPr>
            <a:r>
              <a:rPr lang="en-GB" b="1" dirty="0">
                <a:solidFill>
                  <a:srgbClr val="FF0293"/>
                </a:solidFill>
                <a:latin typeface="Microsoft Sans Serif" panose="020B0604020202020204" pitchFamily="34" charset="0"/>
                <a:ea typeface="Microsoft Sans Serif" panose="020B0604020202020204" pitchFamily="34" charset="0"/>
                <a:cs typeface="Microsoft Sans Serif" panose="020B0604020202020204" pitchFamily="34" charset="0"/>
              </a:rPr>
              <a:t>3. Reflecting</a:t>
            </a:r>
          </a:p>
          <a:p>
            <a:pPr marL="342900" indent="-342900">
              <a:lnSpc>
                <a:spcPct val="120000"/>
              </a:lnSpc>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Repeating back a word or phrase can encourage people to go on.</a:t>
            </a:r>
          </a:p>
          <a:p>
            <a:pPr marL="342900" indent="-342900">
              <a:lnSpc>
                <a:spcPct val="120000"/>
              </a:lnSpc>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If someone says, 'So it's been really difficult recently,' you can keep the conversation going simply by repeating 'Difficult…’.</a:t>
            </a:r>
          </a:p>
          <a:p>
            <a:pPr marL="0" indent="0">
              <a:lnSpc>
                <a:spcPct val="120000"/>
              </a:lnSpc>
              <a:buNone/>
            </a:pPr>
            <a:endParaRPr lang="en-GB"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41957477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1000"/>
                                        <p:tgtEl>
                                          <p:spTgt spid="3">
                                            <p:txEl>
                                              <p:pRg st="7" end="7"/>
                                            </p:txEl>
                                          </p:spTgt>
                                        </p:tgtEl>
                                      </p:cBhvr>
                                    </p:animEffect>
                                    <p:anim calcmode="lin" valueType="num">
                                      <p:cBhvr>
                                        <p:cTn id="4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1000"/>
                                        <p:tgtEl>
                                          <p:spTgt spid="3">
                                            <p:txEl>
                                              <p:pRg st="8" end="8"/>
                                            </p:txEl>
                                          </p:spTgt>
                                        </p:tgtEl>
                                      </p:cBhvr>
                                    </p:animEffect>
                                    <p:anim calcmode="lin" valueType="num">
                                      <p:cBhvr>
                                        <p:cTn id="5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923AC-AB47-9C05-4F08-993CDE3A38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6C0ADA-6AA3-9154-402E-EEC74EEDA52B}"/>
              </a:ext>
            </a:extLst>
          </p:cNvPr>
          <p:cNvSpPr txBox="1">
            <a:spLocks/>
          </p:cNvSpPr>
          <p:nvPr/>
        </p:nvSpPr>
        <p:spPr>
          <a:xfrm>
            <a:off x="2020034" y="340301"/>
            <a:ext cx="10260564" cy="9956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Active listening skills</a:t>
            </a:r>
          </a:p>
        </p:txBody>
      </p:sp>
      <p:sp>
        <p:nvSpPr>
          <p:cNvPr id="4" name="Subtitle 2">
            <a:extLst>
              <a:ext uri="{FF2B5EF4-FFF2-40B4-BE49-F238E27FC236}">
                <a16:creationId xmlns:a16="http://schemas.microsoft.com/office/drawing/2014/main" id="{BF093A5B-295F-1A47-9224-7E25D776B32B}"/>
              </a:ext>
            </a:extLst>
          </p:cNvPr>
          <p:cNvSpPr txBox="1">
            <a:spLocks/>
          </p:cNvSpPr>
          <p:nvPr/>
        </p:nvSpPr>
        <p:spPr>
          <a:xfrm>
            <a:off x="2020034" y="1335987"/>
            <a:ext cx="9454516" cy="50259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b="1" dirty="0">
                <a:solidFill>
                  <a:srgbClr val="FF0293"/>
                </a:solidFill>
                <a:latin typeface="Microsoft Sans Serif" panose="020B0604020202020204" pitchFamily="34" charset="0"/>
                <a:ea typeface="Microsoft Sans Serif" panose="020B0604020202020204" pitchFamily="34" charset="0"/>
                <a:cs typeface="Microsoft Sans Serif" panose="020B0604020202020204" pitchFamily="34" charset="0"/>
              </a:rPr>
              <a:t>4. Clarifying</a:t>
            </a:r>
          </a:p>
          <a:p>
            <a:pPr marL="342900" indent="-342900"/>
            <a:r>
              <a:rPr lang="en-GB" sz="2200" dirty="0">
                <a:latin typeface="Microsoft Sans Serif" panose="020B0604020202020204" pitchFamily="34" charset="0"/>
                <a:ea typeface="Microsoft Sans Serif" panose="020B0604020202020204" pitchFamily="34" charset="0"/>
                <a:cs typeface="Microsoft Sans Serif" panose="020B0604020202020204" pitchFamily="34" charset="0"/>
              </a:rPr>
              <a:t>We all skirt around or gloss over the most difficult things.</a:t>
            </a:r>
          </a:p>
          <a:p>
            <a:pPr marL="342900" indent="-342900"/>
            <a:r>
              <a:rPr lang="en-GB" sz="2200" dirty="0">
                <a:latin typeface="Microsoft Sans Serif" panose="020B0604020202020204" pitchFamily="34" charset="0"/>
                <a:ea typeface="Microsoft Sans Serif" panose="020B0604020202020204" pitchFamily="34" charset="0"/>
                <a:cs typeface="Microsoft Sans Serif" panose="020B0604020202020204" pitchFamily="34" charset="0"/>
              </a:rPr>
              <a:t>If we can avoid saying them, we will. If the person you're speaking with glosses over an important point, saying 'Tell me more about…' or '…sounds a difficult area for you' can help them clarify the points, not only for you but for themselves.</a:t>
            </a:r>
          </a:p>
          <a:p>
            <a:pPr marL="0" indent="0">
              <a:buNone/>
            </a:pPr>
            <a:r>
              <a:rPr lang="en-GB" sz="2200" b="1" dirty="0">
                <a:solidFill>
                  <a:srgbClr val="FF0293"/>
                </a:solidFill>
                <a:latin typeface="Microsoft Sans Serif" panose="020B0604020202020204" pitchFamily="34" charset="0"/>
                <a:ea typeface="Microsoft Sans Serif" panose="020B0604020202020204" pitchFamily="34" charset="0"/>
                <a:cs typeface="Microsoft Sans Serif" panose="020B0604020202020204" pitchFamily="34" charset="0"/>
              </a:rPr>
              <a:t>5. Reacting</a:t>
            </a:r>
          </a:p>
          <a:p>
            <a:pPr marL="342900" indent="-342900"/>
            <a:r>
              <a:rPr lang="en-GB" sz="2200" dirty="0">
                <a:latin typeface="Microsoft Sans Serif" panose="020B0604020202020204" pitchFamily="34" charset="0"/>
                <a:ea typeface="Microsoft Sans Serif" panose="020B0604020202020204" pitchFamily="34" charset="0"/>
                <a:cs typeface="Microsoft Sans Serif" panose="020B0604020202020204" pitchFamily="34" charset="0"/>
              </a:rPr>
              <a:t>You don't have to be completely neutral. If whomever you're talking with has been having an absolutely dreadful time of it, some sympathy and understanding are vital.</a:t>
            </a:r>
          </a:p>
          <a:p>
            <a:pPr marL="342900" indent="-342900"/>
            <a:r>
              <a:rPr lang="en-GB" sz="2200" dirty="0">
                <a:latin typeface="Microsoft Sans Serif" panose="020B0604020202020204" pitchFamily="34" charset="0"/>
                <a:ea typeface="Microsoft Sans Serif" panose="020B0604020202020204" pitchFamily="34" charset="0"/>
                <a:cs typeface="Microsoft Sans Serif" panose="020B0604020202020204" pitchFamily="34" charset="0"/>
              </a:rPr>
              <a:t>'That must have been difficult’ or, 'You've had an awful time' – this really helps.</a:t>
            </a:r>
          </a:p>
        </p:txBody>
      </p:sp>
    </p:spTree>
    <p:extLst>
      <p:ext uri="{BB962C8B-B14F-4D97-AF65-F5344CB8AC3E}">
        <p14:creationId xmlns:p14="http://schemas.microsoft.com/office/powerpoint/2010/main" val="14651322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lose-ended questions for sales - definition and meaning, examples -  Glossary - Lectera educational platform">
            <a:extLst>
              <a:ext uri="{FF2B5EF4-FFF2-40B4-BE49-F238E27FC236}">
                <a16:creationId xmlns:a16="http://schemas.microsoft.com/office/drawing/2014/main" id="{B880BC86-913B-3A1A-67A5-8EA3B19247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7899" y="2042856"/>
            <a:ext cx="7696200" cy="43338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C7CCE26-5505-995F-2377-1400E0A7F716}"/>
              </a:ext>
            </a:extLst>
          </p:cNvPr>
          <p:cNvSpPr>
            <a:spLocks noGrp="1"/>
          </p:cNvSpPr>
          <p:nvPr>
            <p:ph type="title"/>
          </p:nvPr>
        </p:nvSpPr>
        <p:spPr>
          <a:xfrm>
            <a:off x="1802027" y="155060"/>
            <a:ext cx="5933303" cy="1325563"/>
          </a:xfrm>
        </p:spPr>
        <p:txBody>
          <a:bodyPr/>
          <a:lstStyle/>
          <a:p>
            <a:r>
              <a:rPr lang="en-GB" b="1" dirty="0">
                <a:latin typeface="Microsoft Sans Serif" panose="020B0604020202020204" pitchFamily="34" charset="0"/>
                <a:ea typeface="Microsoft Sans Serif" panose="020B0604020202020204" pitchFamily="34" charset="0"/>
                <a:cs typeface="Microsoft Sans Serif" panose="020B0604020202020204" pitchFamily="34" charset="0"/>
              </a:rPr>
              <a:t> The closed question</a:t>
            </a:r>
          </a:p>
        </p:txBody>
      </p:sp>
      <p:sp>
        <p:nvSpPr>
          <p:cNvPr id="3" name="Content Placeholder 2">
            <a:extLst>
              <a:ext uri="{FF2B5EF4-FFF2-40B4-BE49-F238E27FC236}">
                <a16:creationId xmlns:a16="http://schemas.microsoft.com/office/drawing/2014/main" id="{B1C19031-3429-4506-57CE-172EDE657340}"/>
              </a:ext>
            </a:extLst>
          </p:cNvPr>
          <p:cNvSpPr>
            <a:spLocks noGrp="1"/>
          </p:cNvSpPr>
          <p:nvPr>
            <p:ph idx="1"/>
          </p:nvPr>
        </p:nvSpPr>
        <p:spPr>
          <a:xfrm>
            <a:off x="3822355" y="1572613"/>
            <a:ext cx="5436975" cy="583943"/>
          </a:xfrm>
        </p:spPr>
        <p:txBody>
          <a:bodyPr/>
          <a:lstStyle/>
          <a:p>
            <a:pPr marL="0" indent="0">
              <a:buNone/>
            </a:pPr>
            <a:r>
              <a:rPr lang="en-GB" dirty="0"/>
              <a:t>What’s your closed question?</a:t>
            </a:r>
          </a:p>
        </p:txBody>
      </p:sp>
    </p:spTree>
    <p:extLst>
      <p:ext uri="{BB962C8B-B14F-4D97-AF65-F5344CB8AC3E}">
        <p14:creationId xmlns:p14="http://schemas.microsoft.com/office/powerpoint/2010/main" val="30495870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06282" y="275152"/>
            <a:ext cx="10260564" cy="995686"/>
          </a:xfrm>
        </p:spPr>
        <p:txBody>
          <a:bodyPr>
            <a:noAutofit/>
          </a:bodyPr>
          <a:lstStyle/>
          <a:p>
            <a:pPr algn="l"/>
            <a:r>
              <a:rPr lang="en-GB" sz="4800" b="1"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Talking about death and dying</a:t>
            </a:r>
          </a:p>
        </p:txBody>
      </p:sp>
      <p:sp>
        <p:nvSpPr>
          <p:cNvPr id="6" name="Rectangle 5"/>
          <p:cNvSpPr/>
          <p:nvPr/>
        </p:nvSpPr>
        <p:spPr>
          <a:xfrm>
            <a:off x="2327563" y="1739669"/>
            <a:ext cx="8969433" cy="2800767"/>
          </a:xfrm>
          <a:prstGeom prst="rect">
            <a:avLst/>
          </a:prstGeom>
          <a:noFill/>
        </p:spPr>
        <p:txBody>
          <a:bodyPr wrap="square" lIns="91440" tIns="45720" rIns="91440" bIns="45720">
            <a:spAutoFit/>
          </a:bodyPr>
          <a:lstStyle/>
          <a:p>
            <a:pPr algn="ctr"/>
            <a:r>
              <a:rPr lang="en-GB" sz="4400" dirty="0">
                <a:ln w="0"/>
                <a:solidFill>
                  <a:srgbClr val="FF0293"/>
                </a:solidFill>
                <a:effectLst>
                  <a:outerShdw blurRad="38100" dist="19050" dir="2700000" algn="tl" rotWithShape="0">
                    <a:schemeClr val="dk1">
                      <a:alpha val="40000"/>
                    </a:schemeClr>
                  </a:outerShdw>
                </a:effectLst>
                <a:latin typeface="Microsoft Sans Serif" panose="020B0604020202020204" pitchFamily="34" charset="0"/>
                <a:ea typeface="Microsoft Sans Serif" panose="020B0604020202020204" pitchFamily="34" charset="0"/>
                <a:cs typeface="Microsoft Sans Serif" panose="020B0604020202020204" pitchFamily="34" charset="0"/>
              </a:rPr>
              <a:t>Don’t you know things can change; things will go your way. </a:t>
            </a:r>
          </a:p>
          <a:p>
            <a:pPr algn="ctr"/>
            <a:r>
              <a:rPr lang="en-GB" sz="4400" dirty="0">
                <a:ln w="0"/>
                <a:solidFill>
                  <a:srgbClr val="FF0293"/>
                </a:solidFill>
                <a:effectLst>
                  <a:outerShdw blurRad="38100" dist="19050" dir="2700000" algn="tl" rotWithShape="0">
                    <a:schemeClr val="dk1">
                      <a:alpha val="40000"/>
                    </a:schemeClr>
                  </a:outerShdw>
                </a:effectLst>
                <a:latin typeface="Microsoft Sans Serif" panose="020B0604020202020204" pitchFamily="34" charset="0"/>
                <a:ea typeface="Microsoft Sans Serif" panose="020B0604020202020204" pitchFamily="34" charset="0"/>
                <a:cs typeface="Microsoft Sans Serif" panose="020B0604020202020204" pitchFamily="34" charset="0"/>
              </a:rPr>
              <a:t>If you hold on for one more day. Can you hold on for one more day?</a:t>
            </a:r>
            <a:endParaRPr lang="en-US" sz="5400" b="0" cap="none" spc="0" dirty="0">
              <a:ln w="0"/>
              <a:solidFill>
                <a:srgbClr val="FF0293"/>
              </a:solidFill>
              <a:effectLst>
                <a:outerShdw blurRad="38100" dist="19050" dir="2700000" algn="tl" rotWithShape="0">
                  <a:schemeClr val="dk1">
                    <a:alpha val="40000"/>
                  </a:schemeClr>
                </a:outerShdw>
              </a:effectLst>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4" name="TextBox 3">
            <a:extLst>
              <a:ext uri="{FF2B5EF4-FFF2-40B4-BE49-F238E27FC236}">
                <a16:creationId xmlns:a16="http://schemas.microsoft.com/office/drawing/2014/main" id="{BD29DAC8-8DFE-ABF4-144F-54BEF5281853}"/>
              </a:ext>
            </a:extLst>
          </p:cNvPr>
          <p:cNvSpPr txBox="1"/>
          <p:nvPr/>
        </p:nvSpPr>
        <p:spPr>
          <a:xfrm>
            <a:off x="2740111" y="4794422"/>
            <a:ext cx="3660689" cy="369332"/>
          </a:xfrm>
          <a:prstGeom prst="rect">
            <a:avLst/>
          </a:prstGeom>
          <a:noFill/>
        </p:spPr>
        <p:txBody>
          <a:bodyPr wrap="square">
            <a:spAutoFit/>
          </a:bodyPr>
          <a:lstStyle/>
          <a:p>
            <a:r>
              <a:rPr lang="en-GB" dirty="0">
                <a:hlinkClick r:id="rId3"/>
              </a:rPr>
              <a:t>https://youtu.be/uIbXvaE39wM</a:t>
            </a:r>
            <a:r>
              <a:rPr lang="en-GB" dirty="0"/>
              <a:t> </a:t>
            </a:r>
          </a:p>
        </p:txBody>
      </p:sp>
      <p:pic>
        <p:nvPicPr>
          <p:cNvPr id="5" name="Picture 4" descr="A white and black text on a white background&#10;&#10;AI-generated content may be incorrect.">
            <a:extLst>
              <a:ext uri="{FF2B5EF4-FFF2-40B4-BE49-F238E27FC236}">
                <a16:creationId xmlns:a16="http://schemas.microsoft.com/office/drawing/2014/main" id="{4ABB68D6-281C-F1E7-B3D2-BA24E81DD3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8102" y="399627"/>
            <a:ext cx="4243254" cy="6119524"/>
          </a:xfrm>
          <a:prstGeom prst="rect">
            <a:avLst/>
          </a:prstGeom>
        </p:spPr>
      </p:pic>
    </p:spTree>
    <p:extLst>
      <p:ext uri="{BB962C8B-B14F-4D97-AF65-F5344CB8AC3E}">
        <p14:creationId xmlns:p14="http://schemas.microsoft.com/office/powerpoint/2010/main" val="9673510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EC6AF-C5E3-03DD-30B5-CBED2F574CE9}"/>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9C31DDED-AC97-67DC-0CDC-4982C7A5B9E6}"/>
              </a:ext>
            </a:extLst>
          </p:cNvPr>
          <p:cNvSpPr txBox="1">
            <a:spLocks/>
          </p:cNvSpPr>
          <p:nvPr/>
        </p:nvSpPr>
        <p:spPr>
          <a:xfrm>
            <a:off x="1931436" y="130141"/>
            <a:ext cx="10260564" cy="9956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b="1"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Ambivalence</a:t>
            </a:r>
          </a:p>
        </p:txBody>
      </p:sp>
      <p:cxnSp>
        <p:nvCxnSpPr>
          <p:cNvPr id="8" name="Curved Connector 6">
            <a:extLst>
              <a:ext uri="{FF2B5EF4-FFF2-40B4-BE49-F238E27FC236}">
                <a16:creationId xmlns:a16="http://schemas.microsoft.com/office/drawing/2014/main" id="{4D9C8AA5-22B5-6B8F-5F20-325BEBF94AFB}"/>
              </a:ext>
            </a:extLst>
          </p:cNvPr>
          <p:cNvCxnSpPr/>
          <p:nvPr/>
        </p:nvCxnSpPr>
        <p:spPr>
          <a:xfrm>
            <a:off x="4737677" y="3707490"/>
            <a:ext cx="3743850" cy="435302"/>
          </a:xfrm>
          <a:prstGeom prst="curvedConnector3">
            <a:avLst/>
          </a:prstGeom>
          <a:ln w="57150">
            <a:solidFill>
              <a:srgbClr val="453B3A"/>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DEEC728-720F-C1AF-E775-FC6B607601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7927" y="1365335"/>
            <a:ext cx="2994538" cy="4700908"/>
          </a:xfrm>
          <a:prstGeom prst="rect">
            <a:avLst/>
          </a:prstGeom>
        </p:spPr>
      </p:pic>
      <p:pic>
        <p:nvPicPr>
          <p:cNvPr id="10" name="Picture 9">
            <a:extLst>
              <a:ext uri="{FF2B5EF4-FFF2-40B4-BE49-F238E27FC236}">
                <a16:creationId xmlns:a16="http://schemas.microsoft.com/office/drawing/2014/main" id="{F936750D-686D-DFDC-314B-AD101E66C1A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989" t="9695" r="49229" b="24454"/>
          <a:stretch/>
        </p:blipFill>
        <p:spPr>
          <a:xfrm>
            <a:off x="7773012" y="1365335"/>
            <a:ext cx="2453951" cy="4516018"/>
          </a:xfrm>
          <a:prstGeom prst="rect">
            <a:avLst/>
          </a:prstGeom>
        </p:spPr>
      </p:pic>
    </p:spTree>
    <p:extLst>
      <p:ext uri="{BB962C8B-B14F-4D97-AF65-F5344CB8AC3E}">
        <p14:creationId xmlns:p14="http://schemas.microsoft.com/office/powerpoint/2010/main" val="14354658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96836-66C2-6598-E58B-4DD8591DDCF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A88C5A7-EF6F-43C7-1A77-7F3D68150FEE}"/>
              </a:ext>
            </a:extLst>
          </p:cNvPr>
          <p:cNvSpPr txBox="1"/>
          <p:nvPr/>
        </p:nvSpPr>
        <p:spPr>
          <a:xfrm>
            <a:off x="1931436" y="1240334"/>
            <a:ext cx="9374996" cy="54476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When talking about ambivalence, we are referring to the simultaneous presence of opposing emotions. It is relatively common, and we may hear it when referring to things such as ''love-hate'' relationships. In terms of suicide, it means that a person's wishes may be both to live and to die. </a:t>
            </a:r>
          </a:p>
          <a:p>
            <a:endParaRPr lang="en-GB" dirty="0">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n-GB" sz="2400" b="1" dirty="0">
                <a:latin typeface="Microsoft Sans Serif" panose="020B0604020202020204" pitchFamily="34" charset="0"/>
                <a:ea typeface="Microsoft Sans Serif" panose="020B0604020202020204" pitchFamily="34" charset="0"/>
                <a:cs typeface="Microsoft Sans Serif" panose="020B0604020202020204" pitchFamily="34" charset="0"/>
              </a:rPr>
              <a:t>What to do?</a:t>
            </a:r>
          </a:p>
          <a:p>
            <a:endParaRPr lang="en-GB" dirty="0">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n-GB" b="1" i="1" dirty="0">
                <a:latin typeface="Microsoft Sans Serif" panose="020B0604020202020204" pitchFamily="34" charset="0"/>
                <a:ea typeface="Microsoft Sans Serif" panose="020B0604020202020204" pitchFamily="34" charset="0"/>
                <a:cs typeface="Microsoft Sans Serif" panose="020B0604020202020204" pitchFamily="34" charset="0"/>
              </a:rPr>
              <a:t>Check that it's OK </a:t>
            </a: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to have the conversation, so you are invited to talk to them.</a:t>
            </a:r>
          </a:p>
          <a:p>
            <a:r>
              <a:rPr lang="en-GB" b="1" i="1" dirty="0">
                <a:latin typeface="Microsoft Sans Serif" panose="020B0604020202020204" pitchFamily="34" charset="0"/>
                <a:ea typeface="Microsoft Sans Serif" panose="020B0604020202020204" pitchFamily="34" charset="0"/>
                <a:cs typeface="Microsoft Sans Serif" panose="020B0604020202020204" pitchFamily="34" charset="0"/>
              </a:rPr>
              <a:t>Ask about suicide </a:t>
            </a: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and provide a safe space where judgment is suspended for them to express their story. </a:t>
            </a:r>
          </a:p>
          <a:p>
            <a:r>
              <a:rPr lang="en-GB" b="1" i="1" dirty="0">
                <a:latin typeface="Microsoft Sans Serif" panose="020B0604020202020204" pitchFamily="34" charset="0"/>
                <a:ea typeface="Microsoft Sans Serif" panose="020B0604020202020204" pitchFamily="34" charset="0"/>
                <a:cs typeface="Microsoft Sans Serif" panose="020B0604020202020204" pitchFamily="34" charset="0"/>
              </a:rPr>
              <a:t>Hear their story </a:t>
            </a: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and allow them the space to explain what's going on, keeping questions open.</a:t>
            </a:r>
          </a:p>
          <a:p>
            <a:r>
              <a:rPr lang="en-GB" b="1" i="1" dirty="0">
                <a:latin typeface="Microsoft Sans Serif" panose="020B0604020202020204" pitchFamily="34" charset="0"/>
                <a:ea typeface="Microsoft Sans Serif" panose="020B0604020202020204" pitchFamily="34" charset="0"/>
                <a:cs typeface="Microsoft Sans Serif" panose="020B0604020202020204" pitchFamily="34" charset="0"/>
              </a:rPr>
              <a:t>Look out for those signs of life:</a:t>
            </a: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 A young person might talk about the future, ''I'm going to my mates tomorrow'', ''next week it’s the football match''. These are signs they are thinking about their future, which could sway them back onto the ''life'' side. </a:t>
            </a:r>
          </a:p>
          <a:p>
            <a:r>
              <a:rPr lang="en-GB" b="1" i="1" dirty="0">
                <a:latin typeface="Microsoft Sans Serif" panose="020B0604020202020204" pitchFamily="34" charset="0"/>
                <a:ea typeface="Microsoft Sans Serif" panose="020B0604020202020204" pitchFamily="34" charset="0"/>
                <a:cs typeface="Microsoft Sans Serif" panose="020B0604020202020204" pitchFamily="34" charset="0"/>
              </a:rPr>
              <a:t>Create a Safety Plan </a:t>
            </a: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that the young person agrees to.</a:t>
            </a:r>
            <a:endParaRPr lang="en-GB" i="1" dirty="0">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n-GB" b="1" dirty="0">
                <a:latin typeface="Microsoft Sans Serif" panose="020B0604020202020204" pitchFamily="34" charset="0"/>
                <a:ea typeface="Microsoft Sans Serif" panose="020B0604020202020204" pitchFamily="34" charset="0"/>
                <a:cs typeface="Microsoft Sans Serif" panose="020B0604020202020204" pitchFamily="34" charset="0"/>
              </a:rPr>
              <a:t>C</a:t>
            </a:r>
            <a:r>
              <a:rPr lang="en-GB" b="1" i="1" dirty="0">
                <a:latin typeface="Microsoft Sans Serif" panose="020B0604020202020204" pitchFamily="34" charset="0"/>
                <a:ea typeface="Microsoft Sans Serif" panose="020B0604020202020204" pitchFamily="34" charset="0"/>
                <a:cs typeface="Microsoft Sans Serif" panose="020B0604020202020204" pitchFamily="34" charset="0"/>
              </a:rPr>
              <a:t>onfirm actions</a:t>
            </a:r>
            <a:r>
              <a:rPr lang="en-GB" b="1" dirty="0">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so there's a real understanding of what's been discussed.</a:t>
            </a:r>
          </a:p>
          <a:p>
            <a:endParaRPr lang="en-GB" dirty="0">
              <a:cs typeface="Calibri"/>
            </a:endParaRPr>
          </a:p>
          <a:p>
            <a:endParaRPr lang="en-GB" dirty="0">
              <a:cs typeface="Calibri"/>
            </a:endParaRPr>
          </a:p>
        </p:txBody>
      </p:sp>
      <p:sp>
        <p:nvSpPr>
          <p:cNvPr id="2" name="Title 1">
            <a:extLst>
              <a:ext uri="{FF2B5EF4-FFF2-40B4-BE49-F238E27FC236}">
                <a16:creationId xmlns:a16="http://schemas.microsoft.com/office/drawing/2014/main" id="{6596B901-4467-89F0-EBFC-17464E3A1129}"/>
              </a:ext>
            </a:extLst>
          </p:cNvPr>
          <p:cNvSpPr>
            <a:spLocks noGrp="1"/>
          </p:cNvSpPr>
          <p:nvPr>
            <p:ph type="ctrTitle"/>
          </p:nvPr>
        </p:nvSpPr>
        <p:spPr>
          <a:xfrm>
            <a:off x="1931436" y="244648"/>
            <a:ext cx="10260564" cy="995686"/>
          </a:xfrm>
        </p:spPr>
        <p:txBody>
          <a:bodyPr>
            <a:noAutofit/>
          </a:bodyPr>
          <a:lstStyle/>
          <a:p>
            <a:pPr algn="l"/>
            <a:r>
              <a:rPr lang="en-GB" sz="4800" b="1"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What do we mean?</a:t>
            </a:r>
            <a:endParaRPr lang="en-US" sz="36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cxnSp>
        <p:nvCxnSpPr>
          <p:cNvPr id="3" name="Curved Connector 6">
            <a:extLst>
              <a:ext uri="{FF2B5EF4-FFF2-40B4-BE49-F238E27FC236}">
                <a16:creationId xmlns:a16="http://schemas.microsoft.com/office/drawing/2014/main" id="{589660EA-AC13-62F9-8C4D-F5A071A33DAB}"/>
              </a:ext>
            </a:extLst>
          </p:cNvPr>
          <p:cNvCxnSpPr>
            <a:cxnSpLocks/>
          </p:cNvCxnSpPr>
          <p:nvPr/>
        </p:nvCxnSpPr>
        <p:spPr>
          <a:xfrm>
            <a:off x="9952267" y="2651246"/>
            <a:ext cx="627206" cy="178203"/>
          </a:xfrm>
          <a:prstGeom prst="curvedConnector3">
            <a:avLst/>
          </a:prstGeom>
          <a:ln w="57150">
            <a:solidFill>
              <a:srgbClr val="453B3A"/>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B4B1E67-98C6-CBAC-CD77-8DC69C55C5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2558" y="2162528"/>
            <a:ext cx="750872" cy="1170308"/>
          </a:xfrm>
          <a:prstGeom prst="rect">
            <a:avLst/>
          </a:prstGeom>
        </p:spPr>
      </p:pic>
      <p:pic>
        <p:nvPicPr>
          <p:cNvPr id="5" name="Picture 4">
            <a:extLst>
              <a:ext uri="{FF2B5EF4-FFF2-40B4-BE49-F238E27FC236}">
                <a16:creationId xmlns:a16="http://schemas.microsoft.com/office/drawing/2014/main" id="{F547E770-847C-17C9-1F9D-656C51570C9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989" t="9695" r="49229" b="24454"/>
          <a:stretch/>
        </p:blipFill>
        <p:spPr>
          <a:xfrm>
            <a:off x="10518310" y="2272595"/>
            <a:ext cx="515085" cy="951552"/>
          </a:xfrm>
          <a:prstGeom prst="rect">
            <a:avLst/>
          </a:prstGeom>
        </p:spPr>
      </p:pic>
    </p:spTree>
    <p:extLst>
      <p:ext uri="{BB962C8B-B14F-4D97-AF65-F5344CB8AC3E}">
        <p14:creationId xmlns:p14="http://schemas.microsoft.com/office/powerpoint/2010/main" val="20200387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074FB-7850-1868-7485-1B6C3C6DC67A}"/>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E8E31D11-61F5-82E2-97D1-C2ADD836C867}"/>
              </a:ext>
            </a:extLst>
          </p:cNvPr>
          <p:cNvSpPr>
            <a:spLocks noGrp="1"/>
          </p:cNvSpPr>
          <p:nvPr>
            <p:ph type="ctrTitle"/>
          </p:nvPr>
        </p:nvSpPr>
        <p:spPr>
          <a:xfrm>
            <a:off x="1812618" y="149457"/>
            <a:ext cx="10260564" cy="995686"/>
          </a:xfrm>
        </p:spPr>
        <p:txBody>
          <a:bodyPr>
            <a:noAutofit/>
          </a:bodyPr>
          <a:lstStyle/>
          <a:p>
            <a:pPr algn="l"/>
            <a:r>
              <a:rPr lang="en-GB" sz="4400" b="1"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Fleeting or intense thoughts?</a:t>
            </a:r>
          </a:p>
        </p:txBody>
      </p:sp>
      <p:sp>
        <p:nvSpPr>
          <p:cNvPr id="10" name="Subtitle 2">
            <a:extLst>
              <a:ext uri="{FF2B5EF4-FFF2-40B4-BE49-F238E27FC236}">
                <a16:creationId xmlns:a16="http://schemas.microsoft.com/office/drawing/2014/main" id="{C34FE0BA-3669-AEF7-C666-43A896F23172}"/>
              </a:ext>
            </a:extLst>
          </p:cNvPr>
          <p:cNvSpPr>
            <a:spLocks noGrp="1"/>
          </p:cNvSpPr>
          <p:nvPr>
            <p:ph type="subTitle" idx="1"/>
          </p:nvPr>
        </p:nvSpPr>
        <p:spPr>
          <a:xfrm>
            <a:off x="3833327" y="1486254"/>
            <a:ext cx="7918580" cy="4033237"/>
          </a:xfrm>
        </p:spPr>
        <p:txBody>
          <a:bodyPr>
            <a:normAutofit/>
          </a:bodyPr>
          <a:lstStyle/>
          <a:p>
            <a:pPr marL="342900" indent="-342900" algn="l">
              <a:buFont typeface="Arial" panose="020B0604020202020204" pitchFamily="34" charset="0"/>
              <a:buChar char="•"/>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Harmless resource hub</a:t>
            </a:r>
          </a:p>
          <a:p>
            <a:pPr marL="342900" indent="-342900" algn="l">
              <a:buFont typeface="Arial" panose="020B0604020202020204" pitchFamily="34" charset="0"/>
              <a:buChar char="•"/>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Thermometer level</a:t>
            </a:r>
          </a:p>
          <a:p>
            <a:pPr marL="342900" indent="-342900" algn="l">
              <a:buFont typeface="Arial" panose="020B0604020202020204" pitchFamily="34" charset="0"/>
              <a:buChar char="•"/>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PAIN check</a:t>
            </a:r>
          </a:p>
          <a:p>
            <a:pPr marL="342900" indent="-342900" algn="l">
              <a:buFont typeface="Arial" panose="020B0604020202020204" pitchFamily="34" charset="0"/>
              <a:buChar char="•"/>
            </a:pPr>
            <a:endParaRPr lang="en-GB" dirty="0">
              <a:solidFill>
                <a:srgbClr val="875355"/>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l"/>
            <a:r>
              <a:rPr lang="en-GB" b="1" dirty="0">
                <a:solidFill>
                  <a:srgbClr val="FF0293"/>
                </a:solidFill>
                <a:latin typeface="Microsoft Sans Serif" panose="020B0604020202020204" pitchFamily="34" charset="0"/>
                <a:ea typeface="Microsoft Sans Serif" panose="020B0604020202020204" pitchFamily="34" charset="0"/>
                <a:cs typeface="Microsoft Sans Serif" panose="020B0604020202020204" pitchFamily="34" charset="0"/>
              </a:rPr>
              <a:t>P</a:t>
            </a: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lan – Have they made a plan?</a:t>
            </a:r>
          </a:p>
          <a:p>
            <a:pPr algn="l"/>
            <a:r>
              <a:rPr lang="en-GB" b="1" dirty="0">
                <a:solidFill>
                  <a:srgbClr val="FF0293"/>
                </a:solidFill>
                <a:latin typeface="Microsoft Sans Serif" panose="020B0604020202020204" pitchFamily="34" charset="0"/>
                <a:ea typeface="Microsoft Sans Serif" panose="020B0604020202020204" pitchFamily="34" charset="0"/>
                <a:cs typeface="Microsoft Sans Serif" panose="020B0604020202020204" pitchFamily="34" charset="0"/>
              </a:rPr>
              <a:t>A</a:t>
            </a: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ccess – Do they have access to lethal means?</a:t>
            </a:r>
          </a:p>
          <a:p>
            <a:pPr algn="l"/>
            <a:r>
              <a:rPr lang="en-GB" b="1" dirty="0">
                <a:solidFill>
                  <a:srgbClr val="FF0293"/>
                </a:solidFill>
                <a:latin typeface="Microsoft Sans Serif" panose="020B0604020202020204" pitchFamily="34" charset="0"/>
                <a:ea typeface="Microsoft Sans Serif" panose="020B0604020202020204" pitchFamily="34" charset="0"/>
                <a:cs typeface="Microsoft Sans Serif" panose="020B0604020202020204" pitchFamily="34" charset="0"/>
              </a:rPr>
              <a:t>I</a:t>
            </a: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ntent – Do they feel they would act on these thoughts?</a:t>
            </a:r>
          </a:p>
          <a:p>
            <a:pPr algn="l"/>
            <a:r>
              <a:rPr lang="en-GB" b="1" dirty="0">
                <a:solidFill>
                  <a:srgbClr val="FF0293"/>
                </a:solidFill>
                <a:latin typeface="Microsoft Sans Serif" panose="020B0604020202020204" pitchFamily="34" charset="0"/>
                <a:ea typeface="Microsoft Sans Serif" panose="020B0604020202020204" pitchFamily="34" charset="0"/>
                <a:cs typeface="Microsoft Sans Serif" panose="020B0604020202020204" pitchFamily="34" charset="0"/>
              </a:rPr>
              <a:t>N</a:t>
            </a: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o previous attempts – check if they have attempted suicide before.</a:t>
            </a:r>
          </a:p>
        </p:txBody>
      </p:sp>
      <p:pic>
        <p:nvPicPr>
          <p:cNvPr id="11" name="Picture 10">
            <a:extLst>
              <a:ext uri="{FF2B5EF4-FFF2-40B4-BE49-F238E27FC236}">
                <a16:creationId xmlns:a16="http://schemas.microsoft.com/office/drawing/2014/main" id="{B8D3A677-C9E8-657F-34CD-E073125569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3589" y="1374287"/>
            <a:ext cx="1275390" cy="4992403"/>
          </a:xfrm>
          <a:prstGeom prst="rect">
            <a:avLst/>
          </a:prstGeom>
        </p:spPr>
      </p:pic>
      <p:sp>
        <p:nvSpPr>
          <p:cNvPr id="2" name="TextBox 1">
            <a:extLst>
              <a:ext uri="{FF2B5EF4-FFF2-40B4-BE49-F238E27FC236}">
                <a16:creationId xmlns:a16="http://schemas.microsoft.com/office/drawing/2014/main" id="{E3AA1408-184A-B5C1-C90D-6B275A9C801B}"/>
              </a:ext>
            </a:extLst>
          </p:cNvPr>
          <p:cNvSpPr txBox="1"/>
          <p:nvPr/>
        </p:nvSpPr>
        <p:spPr>
          <a:xfrm>
            <a:off x="3833327" y="5860602"/>
            <a:ext cx="5010422" cy="369332"/>
          </a:xfrm>
          <a:prstGeom prst="rect">
            <a:avLst/>
          </a:prstGeom>
          <a:noFill/>
        </p:spPr>
        <p:txBody>
          <a:bodyPr wrap="square" rtlCol="0">
            <a:spAutoFit/>
          </a:bodyPr>
          <a:lstStyle/>
          <a:p>
            <a:r>
              <a:rPr lang="en-GB" dirty="0"/>
              <a:t>https://harmless.nhs.uk/assessment/</a:t>
            </a:r>
          </a:p>
        </p:txBody>
      </p:sp>
    </p:spTree>
    <p:extLst>
      <p:ext uri="{BB962C8B-B14F-4D97-AF65-F5344CB8AC3E}">
        <p14:creationId xmlns:p14="http://schemas.microsoft.com/office/powerpoint/2010/main" val="14892892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815A2-5C33-C1F2-A12A-A033C0851832}"/>
              </a:ext>
            </a:extLst>
          </p:cNvPr>
          <p:cNvSpPr>
            <a:spLocks noGrp="1"/>
          </p:cNvSpPr>
          <p:nvPr>
            <p:ph type="ctrTitle"/>
          </p:nvPr>
        </p:nvSpPr>
        <p:spPr>
          <a:xfrm>
            <a:off x="2005913" y="259492"/>
            <a:ext cx="9144000" cy="1001541"/>
          </a:xfrm>
        </p:spPr>
        <p:txBody>
          <a:bodyPr/>
          <a:lstStyle/>
          <a:p>
            <a:pPr algn="l"/>
            <a:r>
              <a:rPr lang="en-GB" b="1" dirty="0">
                <a:latin typeface="Microsoft Sans Serif" panose="020B0604020202020204" pitchFamily="34" charset="0"/>
                <a:ea typeface="Microsoft Sans Serif" panose="020B0604020202020204" pitchFamily="34" charset="0"/>
                <a:cs typeface="Microsoft Sans Serif" panose="020B0604020202020204" pitchFamily="34" charset="0"/>
              </a:rPr>
              <a:t>Group agreement</a:t>
            </a:r>
          </a:p>
        </p:txBody>
      </p:sp>
      <p:sp>
        <p:nvSpPr>
          <p:cNvPr id="3" name="Subtitle 2">
            <a:extLst>
              <a:ext uri="{FF2B5EF4-FFF2-40B4-BE49-F238E27FC236}">
                <a16:creationId xmlns:a16="http://schemas.microsoft.com/office/drawing/2014/main" id="{A8340A6D-25AC-193B-C50E-ED270DC7070F}"/>
              </a:ext>
            </a:extLst>
          </p:cNvPr>
          <p:cNvSpPr>
            <a:spLocks noGrp="1"/>
          </p:cNvSpPr>
          <p:nvPr>
            <p:ph type="subTitle" idx="1"/>
          </p:nvPr>
        </p:nvSpPr>
        <p:spPr>
          <a:xfrm>
            <a:off x="2166551" y="1521169"/>
            <a:ext cx="9144000" cy="4731994"/>
          </a:xfrm>
        </p:spPr>
        <p:txBody>
          <a:bodyPr>
            <a:normAutofit/>
          </a:bodyPr>
          <a:lstStyle/>
          <a:p>
            <a:pPr marL="342900" indent="-342900" algn="l">
              <a:buFont typeface="Arial" panose="020B0604020202020204" pitchFamily="34" charset="0"/>
              <a:buChar char="•"/>
              <a:defRPr/>
            </a:pPr>
            <a:r>
              <a:rPr lang="en-GB" sz="2400" dirty="0">
                <a:latin typeface="Microsoft Sans Serif" panose="020B0604020202020204" pitchFamily="34" charset="0"/>
                <a:ea typeface="Microsoft Sans Serif" panose="020B0604020202020204" pitchFamily="34" charset="0"/>
                <a:cs typeface="Microsoft Sans Serif" panose="020B0604020202020204" pitchFamily="34" charset="0"/>
              </a:rPr>
              <a:t>We keep to time.</a:t>
            </a:r>
          </a:p>
          <a:p>
            <a:pPr marL="342900" indent="-342900" algn="l">
              <a:buFont typeface="Arial" panose="020B0604020202020204" pitchFamily="34" charset="0"/>
              <a:buChar char="•"/>
              <a:defRPr/>
            </a:pPr>
            <a:r>
              <a:rPr lang="en-GB" sz="2400" dirty="0">
                <a:latin typeface="Microsoft Sans Serif" panose="020B0604020202020204" pitchFamily="34" charset="0"/>
                <a:ea typeface="Microsoft Sans Serif" panose="020B0604020202020204" pitchFamily="34" charset="0"/>
                <a:cs typeface="Microsoft Sans Serif" panose="020B0604020202020204" pitchFamily="34" charset="0"/>
              </a:rPr>
              <a:t>We respect each others’ views.</a:t>
            </a:r>
          </a:p>
          <a:p>
            <a:pPr marL="342900" indent="-342900" algn="l">
              <a:buFont typeface="Arial" panose="020B0604020202020204" pitchFamily="34" charset="0"/>
              <a:buChar char="•"/>
              <a:defRPr/>
            </a:pPr>
            <a:r>
              <a:rPr lang="en-GB" sz="2400" dirty="0">
                <a:latin typeface="Microsoft Sans Serif" panose="020B0604020202020204" pitchFamily="34" charset="0"/>
                <a:ea typeface="Microsoft Sans Serif" panose="020B0604020202020204" pitchFamily="34" charset="0"/>
                <a:cs typeface="Microsoft Sans Serif" panose="020B0604020202020204" pitchFamily="34" charset="0"/>
              </a:rPr>
              <a:t>Confidentiality ‒ personal details shared in this room remain in this room.</a:t>
            </a:r>
          </a:p>
          <a:p>
            <a:pPr marL="342900" indent="-342900" algn="l">
              <a:buFont typeface="Arial" panose="020B0604020202020204" pitchFamily="34" charset="0"/>
              <a:buChar char="•"/>
              <a:defRPr/>
            </a:pPr>
            <a:r>
              <a:rPr lang="en-GB" sz="2400" dirty="0" err="1">
                <a:latin typeface="Microsoft Sans Serif" panose="020B0604020202020204" pitchFamily="34" charset="0"/>
                <a:ea typeface="Microsoft Sans Serif" panose="020B0604020202020204" pitchFamily="34" charset="0"/>
                <a:cs typeface="Microsoft Sans Serif" panose="020B0604020202020204" pitchFamily="34" charset="0"/>
              </a:rPr>
              <a:t>Opt</a:t>
            </a:r>
            <a:r>
              <a:rPr lang="en-GB" sz="2400" dirty="0">
                <a:latin typeface="Microsoft Sans Serif" panose="020B0604020202020204" pitchFamily="34" charset="0"/>
                <a:ea typeface="Microsoft Sans Serif" panose="020B0604020202020204" pitchFamily="34" charset="0"/>
                <a:cs typeface="Microsoft Sans Serif" panose="020B0604020202020204" pitchFamily="34" charset="0"/>
              </a:rPr>
              <a:t> out/personal safety ‒ you don’t do or say anything that makes you feel uncomfortable.</a:t>
            </a:r>
          </a:p>
          <a:p>
            <a:pPr marL="342900" indent="-342900" algn="l">
              <a:buFont typeface="Arial" panose="020B0604020202020204" pitchFamily="34" charset="0"/>
              <a:buChar char="•"/>
              <a:defRPr/>
            </a:pPr>
            <a:r>
              <a:rPr lang="en-GB" sz="2400" dirty="0">
                <a:latin typeface="Microsoft Sans Serif" panose="020B0604020202020204" pitchFamily="34" charset="0"/>
                <a:ea typeface="Microsoft Sans Serif" panose="020B0604020202020204" pitchFamily="34" charset="0"/>
                <a:cs typeface="Microsoft Sans Serif" panose="020B0604020202020204" pitchFamily="34" charset="0"/>
              </a:rPr>
              <a:t>No such thing as a silly question ‒ ask if you don’t understand!</a:t>
            </a:r>
          </a:p>
          <a:p>
            <a:pPr marL="342900" indent="-342900" algn="l">
              <a:buFont typeface="Arial" panose="020B0604020202020204" pitchFamily="34" charset="0"/>
              <a:buChar char="•"/>
              <a:defRPr/>
            </a:pPr>
            <a:r>
              <a:rPr lang="en-GB" sz="2400" dirty="0">
                <a:latin typeface="Microsoft Sans Serif" panose="020B0604020202020204" pitchFamily="34" charset="0"/>
                <a:ea typeface="Microsoft Sans Serif" panose="020B0604020202020204" pitchFamily="34" charset="0"/>
                <a:cs typeface="Microsoft Sans Serif" panose="020B0604020202020204" pitchFamily="34" charset="0"/>
              </a:rPr>
              <a:t>We all get involved and “share the air.”</a:t>
            </a:r>
          </a:p>
          <a:p>
            <a:pPr marL="342900" indent="-342900" algn="l">
              <a:buFont typeface="Arial" panose="020B0604020202020204" pitchFamily="34" charset="0"/>
              <a:buChar char="•"/>
              <a:defRPr/>
            </a:pPr>
            <a:r>
              <a:rPr lang="en-GB" sz="2400" dirty="0">
                <a:latin typeface="Microsoft Sans Serif" panose="020B0604020202020204" pitchFamily="34" charset="0"/>
                <a:ea typeface="Microsoft Sans Serif" panose="020B0604020202020204" pitchFamily="34" charset="0"/>
                <a:cs typeface="Microsoft Sans Serif" panose="020B0604020202020204" pitchFamily="34" charset="0"/>
              </a:rPr>
              <a:t>Enjoy the course ‒ it’s a serious subject matter, but we can enjoy learning.</a:t>
            </a:r>
          </a:p>
          <a:p>
            <a:pPr marL="342900" indent="-342900" algn="l">
              <a:buFont typeface="Arial" panose="020B0604020202020204" pitchFamily="34" charset="0"/>
              <a:buChar char="•"/>
              <a:defRPr/>
            </a:pPr>
            <a:r>
              <a:rPr lang="en-GB" sz="2400" dirty="0">
                <a:latin typeface="Microsoft Sans Serif" panose="020B0604020202020204" pitchFamily="34" charset="0"/>
                <a:ea typeface="Microsoft Sans Serif" panose="020B0604020202020204" pitchFamily="34" charset="0"/>
                <a:cs typeface="Microsoft Sans Serif" panose="020B0604020202020204" pitchFamily="34" charset="0"/>
              </a:rPr>
              <a:t>Any others?</a:t>
            </a:r>
          </a:p>
          <a:p>
            <a:endParaRPr lang="en-GB" dirty="0"/>
          </a:p>
        </p:txBody>
      </p:sp>
    </p:spTree>
    <p:extLst>
      <p:ext uri="{BB962C8B-B14F-4D97-AF65-F5344CB8AC3E}">
        <p14:creationId xmlns:p14="http://schemas.microsoft.com/office/powerpoint/2010/main" val="21172544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92388" y="226609"/>
            <a:ext cx="10538278" cy="999014"/>
          </a:xfrm>
        </p:spPr>
        <p:txBody>
          <a:bodyPr>
            <a:noAutofit/>
          </a:bodyPr>
          <a:lstStyle/>
          <a:p>
            <a:pPr algn="l"/>
            <a:r>
              <a:rPr lang="en-GB" sz="5400" b="1"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Case Studies</a:t>
            </a:r>
          </a:p>
        </p:txBody>
      </p:sp>
      <p:sp>
        <p:nvSpPr>
          <p:cNvPr id="3" name="Subtitle 2"/>
          <p:cNvSpPr>
            <a:spLocks noGrp="1"/>
          </p:cNvSpPr>
          <p:nvPr>
            <p:ph type="subTitle" idx="1"/>
          </p:nvPr>
        </p:nvSpPr>
        <p:spPr>
          <a:xfrm>
            <a:off x="2047196" y="1325478"/>
            <a:ext cx="9144000" cy="2854747"/>
          </a:xfrm>
        </p:spPr>
        <p:txBody>
          <a:bodyPr>
            <a:normAutofit/>
          </a:bodyPr>
          <a:lstStyle/>
          <a:p>
            <a:pPr algn="l"/>
            <a:r>
              <a:rPr lang="en-GB" sz="3600" dirty="0">
                <a:latin typeface="Microsoft Sans Serif" panose="020B0604020202020204" pitchFamily="34" charset="0"/>
                <a:ea typeface="Microsoft Sans Serif" panose="020B0604020202020204" pitchFamily="34" charset="0"/>
                <a:cs typeface="Microsoft Sans Serif" panose="020B0604020202020204" pitchFamily="34" charset="0"/>
              </a:rPr>
              <a:t>Practice in pairs (optional)</a:t>
            </a:r>
          </a:p>
          <a:p>
            <a:pPr algn="l"/>
            <a:endParaRPr lang="en-GB" dirty="0">
              <a:solidFill>
                <a:srgbClr val="875355"/>
              </a:solidFill>
            </a:endParaRPr>
          </a:p>
          <a:p>
            <a:pPr algn="l"/>
            <a:endParaRPr lang="en-GB" dirty="0">
              <a:solidFill>
                <a:srgbClr val="875355"/>
              </a:solidFill>
            </a:endParaRPr>
          </a:p>
          <a:p>
            <a:pPr algn="l"/>
            <a:endParaRPr lang="en-GB" dirty="0">
              <a:solidFill>
                <a:srgbClr val="875355"/>
              </a:solidFill>
            </a:endParaRPr>
          </a:p>
          <a:p>
            <a:pPr marL="342900" indent="-342900" algn="l">
              <a:buFont typeface="Arial" panose="020B0604020202020204" pitchFamily="34" charset="0"/>
              <a:buChar char="•"/>
            </a:pPr>
            <a:endParaRPr lang="en-GB" dirty="0">
              <a:solidFill>
                <a:srgbClr val="875355"/>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0468" y="2011258"/>
            <a:ext cx="1422165" cy="352291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792190" y="2489682"/>
            <a:ext cx="2030881" cy="3711960"/>
          </a:xfrm>
          <a:prstGeom prst="rect">
            <a:avLst/>
          </a:prstGeom>
        </p:spPr>
      </p:pic>
      <p:pic>
        <p:nvPicPr>
          <p:cNvPr id="16" name="Picture 15"/>
          <p:cNvPicPr>
            <a:picLocks noChangeAspect="1"/>
          </p:cNvPicPr>
          <p:nvPr/>
        </p:nvPicPr>
        <p:blipFill>
          <a:blip r:embed="rId5"/>
          <a:stretch>
            <a:fillRect/>
          </a:stretch>
        </p:blipFill>
        <p:spPr>
          <a:xfrm>
            <a:off x="2735585" y="2183283"/>
            <a:ext cx="2245450" cy="4589963"/>
          </a:xfrm>
          <a:prstGeom prst="rect">
            <a:avLst/>
          </a:prstGeom>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l="28059" t="10340" r="17792" b="19320"/>
          <a:stretch/>
        </p:blipFill>
        <p:spPr>
          <a:xfrm>
            <a:off x="8902705" y="1887169"/>
            <a:ext cx="2903080" cy="3771088"/>
          </a:xfrm>
          <a:prstGeom prst="rect">
            <a:avLst/>
          </a:prstGeom>
        </p:spPr>
      </p:pic>
      <p:pic>
        <p:nvPicPr>
          <p:cNvPr id="17" name="Picture 16"/>
          <p:cNvPicPr>
            <a:picLocks noChangeAspect="1"/>
          </p:cNvPicPr>
          <p:nvPr/>
        </p:nvPicPr>
        <p:blipFill>
          <a:blip r:embed="rId7"/>
          <a:stretch>
            <a:fillRect/>
          </a:stretch>
        </p:blipFill>
        <p:spPr>
          <a:xfrm>
            <a:off x="8115945" y="1878329"/>
            <a:ext cx="2028859" cy="3730483"/>
          </a:xfrm>
          <a:prstGeom prst="rect">
            <a:avLst/>
          </a:prstGeom>
        </p:spPr>
      </p:pic>
      <p:pic>
        <p:nvPicPr>
          <p:cNvPr id="18" name="Picture 17"/>
          <p:cNvPicPr>
            <a:picLocks noChangeAspect="1"/>
          </p:cNvPicPr>
          <p:nvPr/>
        </p:nvPicPr>
        <p:blipFill rotWithShape="1">
          <a:blip r:embed="rId8">
            <a:extLst>
              <a:ext uri="{BEBA8EAE-BF5A-486C-A8C5-ECC9F3942E4B}">
                <a14:imgProps xmlns:a14="http://schemas.microsoft.com/office/drawing/2010/main">
                  <a14:imgLayer r:embed="rId9">
                    <a14:imgEffect>
                      <a14:backgroundRemoval t="8914" b="63092" l="55862" r="70810"/>
                    </a14:imgEffect>
                  </a14:imgLayer>
                </a14:imgProps>
              </a:ext>
              <a:ext uri="{28A0092B-C50C-407E-A947-70E740481C1C}">
                <a14:useLocalDpi xmlns:a14="http://schemas.microsoft.com/office/drawing/2010/main" val="0"/>
              </a:ext>
            </a:extLst>
          </a:blip>
          <a:srcRect l="55139" t="8864" r="27978" b="35469"/>
          <a:stretch/>
        </p:blipFill>
        <p:spPr>
          <a:xfrm>
            <a:off x="5923411" y="1843309"/>
            <a:ext cx="2192533" cy="4083892"/>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6973495" y="2938913"/>
            <a:ext cx="2348968" cy="3687472"/>
          </a:xfrm>
          <a:prstGeom prst="rect">
            <a:avLst/>
          </a:prstGeom>
        </p:spPr>
      </p:pic>
      <p:pic>
        <p:nvPicPr>
          <p:cNvPr id="19" name="Picture 18"/>
          <p:cNvPicPr>
            <a:picLocks noChangeAspect="1"/>
          </p:cNvPicPr>
          <p:nvPr/>
        </p:nvPicPr>
        <p:blipFill>
          <a:blip r:embed="rId11"/>
          <a:stretch>
            <a:fillRect/>
          </a:stretch>
        </p:blipFill>
        <p:spPr>
          <a:xfrm>
            <a:off x="1804140" y="2744119"/>
            <a:ext cx="1992896" cy="3882266"/>
          </a:xfrm>
          <a:prstGeom prst="rect">
            <a:avLst/>
          </a:prstGeom>
        </p:spPr>
      </p:pic>
    </p:spTree>
    <p:extLst>
      <p:ext uri="{BB962C8B-B14F-4D97-AF65-F5344CB8AC3E}">
        <p14:creationId xmlns:p14="http://schemas.microsoft.com/office/powerpoint/2010/main" val="37480643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72542" b="56801"/>
          <a:stretch/>
        </p:blipFill>
        <p:spPr>
          <a:xfrm>
            <a:off x="1735493" y="956315"/>
            <a:ext cx="3382007" cy="3140814"/>
          </a:xfrm>
          <a:prstGeom prst="rect">
            <a:avLst/>
          </a:prstGeom>
        </p:spPr>
      </p:pic>
      <p:sp>
        <p:nvSpPr>
          <p:cNvPr id="2" name="Title 1"/>
          <p:cNvSpPr>
            <a:spLocks noGrp="1"/>
          </p:cNvSpPr>
          <p:nvPr>
            <p:ph type="ctrTitle"/>
          </p:nvPr>
        </p:nvSpPr>
        <p:spPr>
          <a:xfrm>
            <a:off x="3956181" y="2246702"/>
            <a:ext cx="9582537" cy="1182298"/>
          </a:xfrm>
        </p:spPr>
        <p:txBody>
          <a:bodyPr>
            <a:noAutofit/>
          </a:bodyPr>
          <a:lstStyle/>
          <a:p>
            <a:pPr algn="l"/>
            <a:r>
              <a:rPr lang="en-GB" sz="5400" dirty="0" err="1">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espond</a:t>
            </a:r>
            <a:r>
              <a:rPr lang="en-GB" sz="5400"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 don’t react.</a:t>
            </a:r>
          </a:p>
        </p:txBody>
      </p:sp>
      <p:sp>
        <p:nvSpPr>
          <p:cNvPr id="6" name="Subtitle 2"/>
          <p:cNvSpPr>
            <a:spLocks noGrp="1"/>
          </p:cNvSpPr>
          <p:nvPr>
            <p:ph type="subTitle" idx="1"/>
          </p:nvPr>
        </p:nvSpPr>
        <p:spPr>
          <a:xfrm>
            <a:off x="2404188" y="3765290"/>
            <a:ext cx="9144000" cy="1954644"/>
          </a:xfrm>
        </p:spPr>
        <p:txBody>
          <a:bodyPr>
            <a:normAutofit/>
          </a:bodyPr>
          <a:lstStyle/>
          <a:p>
            <a:pPr algn="l"/>
            <a:endParaRPr lang="en-GB" dirty="0">
              <a:solidFill>
                <a:srgbClr val="875355"/>
              </a:solidFill>
            </a:endParaRPr>
          </a:p>
          <a:p>
            <a:pPr algn="l"/>
            <a:r>
              <a:rPr lang="en-GB" dirty="0">
                <a:solidFill>
                  <a:srgbClr val="FF0293"/>
                </a:solidFill>
                <a:latin typeface="Microsoft Sans Serif" panose="020B0604020202020204" pitchFamily="34" charset="0"/>
                <a:ea typeface="Microsoft Sans Serif" panose="020B0604020202020204" pitchFamily="34" charset="0"/>
                <a:cs typeface="Microsoft Sans Serif" panose="020B0604020202020204" pitchFamily="34" charset="0"/>
              </a:rPr>
              <a:t>“Suicide is a permanent solution to a temporary problem”</a:t>
            </a:r>
          </a:p>
        </p:txBody>
      </p:sp>
      <p:sp>
        <p:nvSpPr>
          <p:cNvPr id="3" name="TextBox 2"/>
          <p:cNvSpPr txBox="1"/>
          <p:nvPr/>
        </p:nvSpPr>
        <p:spPr>
          <a:xfrm>
            <a:off x="2659225" y="927030"/>
            <a:ext cx="1296956" cy="3170099"/>
          </a:xfrm>
          <a:prstGeom prst="rect">
            <a:avLst/>
          </a:prstGeom>
          <a:noFill/>
        </p:spPr>
        <p:txBody>
          <a:bodyPr wrap="square" rtlCol="0">
            <a:spAutoFit/>
          </a:bodyPr>
          <a:lstStyle/>
          <a:p>
            <a:r>
              <a:rPr lang="en-GB" sz="20000" dirty="0">
                <a:latin typeface="Milord" pitchFamily="2" charset="0"/>
              </a:rPr>
              <a:t>R</a:t>
            </a:r>
          </a:p>
        </p:txBody>
      </p:sp>
      <p:pic>
        <p:nvPicPr>
          <p:cNvPr id="7" name="Picture 6"/>
          <p:cNvPicPr>
            <a:picLocks noChangeAspect="1"/>
          </p:cNvPicPr>
          <p:nvPr/>
        </p:nvPicPr>
        <p:blipFill>
          <a:blip r:embed="rId4"/>
          <a:stretch>
            <a:fillRect/>
          </a:stretch>
        </p:blipFill>
        <p:spPr>
          <a:xfrm>
            <a:off x="9900355" y="1487710"/>
            <a:ext cx="1647833" cy="3209999"/>
          </a:xfrm>
          <a:prstGeom prst="rect">
            <a:avLst/>
          </a:prstGeom>
        </p:spPr>
      </p:pic>
    </p:spTree>
    <p:extLst>
      <p:ext uri="{BB962C8B-B14F-4D97-AF65-F5344CB8AC3E}">
        <p14:creationId xmlns:p14="http://schemas.microsoft.com/office/powerpoint/2010/main" val="35231937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CBCC6-D8A0-D55C-F0B6-F6CF93491A05}"/>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53878F91-36C2-ADEB-D438-9C31CEF05E6E}"/>
              </a:ext>
            </a:extLst>
          </p:cNvPr>
          <p:cNvSpPr>
            <a:spLocks noGrp="1"/>
          </p:cNvSpPr>
          <p:nvPr>
            <p:ph type="ctrTitle"/>
          </p:nvPr>
        </p:nvSpPr>
        <p:spPr>
          <a:xfrm>
            <a:off x="1822326" y="106334"/>
            <a:ext cx="10260564" cy="995686"/>
          </a:xfrm>
        </p:spPr>
        <p:txBody>
          <a:bodyPr>
            <a:noAutofit/>
          </a:bodyPr>
          <a:lstStyle/>
          <a:p>
            <a:pPr algn="l"/>
            <a:r>
              <a:rPr lang="en-GB" sz="4400" b="1"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Key tips for responding</a:t>
            </a:r>
          </a:p>
        </p:txBody>
      </p:sp>
      <p:sp>
        <p:nvSpPr>
          <p:cNvPr id="12" name="Subtitle 2">
            <a:extLst>
              <a:ext uri="{FF2B5EF4-FFF2-40B4-BE49-F238E27FC236}">
                <a16:creationId xmlns:a16="http://schemas.microsoft.com/office/drawing/2014/main" id="{2456C578-6264-104E-862D-D6BD5D2B6C51}"/>
              </a:ext>
            </a:extLst>
          </p:cNvPr>
          <p:cNvSpPr txBox="1">
            <a:spLocks/>
          </p:cNvSpPr>
          <p:nvPr/>
        </p:nvSpPr>
        <p:spPr>
          <a:xfrm>
            <a:off x="2049624" y="1421476"/>
            <a:ext cx="9591915" cy="4995949"/>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20000"/>
              </a:lnSpc>
              <a:buFont typeface="Arial" panose="020B0604020202020204" pitchFamily="34" charset="0"/>
              <a:buChar char="•"/>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Follow your instinct and begin conversations with open questions such as, “How are you feeling about…”</a:t>
            </a:r>
          </a:p>
          <a:p>
            <a:pPr marL="342900" indent="-342900" algn="l">
              <a:lnSpc>
                <a:spcPct val="120000"/>
              </a:lnSpc>
              <a:buFont typeface="Arial" panose="020B0604020202020204" pitchFamily="34" charset="0"/>
              <a:buChar char="•"/>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Be patient and consistent.</a:t>
            </a:r>
          </a:p>
          <a:p>
            <a:pPr marL="342900" indent="-342900" algn="l">
              <a:lnSpc>
                <a:spcPct val="120000"/>
              </a:lnSpc>
              <a:buFont typeface="Arial" panose="020B0604020202020204" pitchFamily="34" charset="0"/>
              <a:buChar char="•"/>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Ask the child/young person how you can help.</a:t>
            </a:r>
          </a:p>
          <a:p>
            <a:pPr marL="342900" indent="-342900" algn="l">
              <a:lnSpc>
                <a:spcPct val="120000"/>
              </a:lnSpc>
              <a:buFont typeface="Arial" panose="020B0604020202020204" pitchFamily="34" charset="0"/>
              <a:buChar char="•"/>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Look beyond the self-harm/suicide and see the child/young person.</a:t>
            </a:r>
          </a:p>
          <a:p>
            <a:pPr marL="342900" indent="-342900" algn="l">
              <a:lnSpc>
                <a:spcPct val="120000"/>
              </a:lnSpc>
              <a:buFont typeface="Arial" panose="020B0604020202020204" pitchFamily="34" charset="0"/>
              <a:buChar char="•"/>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Give advice and support.</a:t>
            </a:r>
          </a:p>
          <a:p>
            <a:pPr marL="342900" indent="-342900" algn="l">
              <a:lnSpc>
                <a:spcPct val="120000"/>
              </a:lnSpc>
              <a:buFont typeface="Arial" panose="020B0604020202020204" pitchFamily="34" charset="0"/>
              <a:buChar char="•"/>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Allow the child/young person to remain in control as much as possible.</a:t>
            </a:r>
          </a:p>
          <a:p>
            <a:pPr marL="342900" indent="-342900" algn="l">
              <a:lnSpc>
                <a:spcPct val="120000"/>
              </a:lnSpc>
              <a:buFont typeface="Arial" panose="020B0604020202020204" pitchFamily="34" charset="0"/>
              <a:buChar char="•"/>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Show that you are listening and can empathise.</a:t>
            </a:r>
          </a:p>
          <a:p>
            <a:pPr marL="342900" indent="-342900" algn="l">
              <a:lnSpc>
                <a:spcPct val="120000"/>
              </a:lnSpc>
              <a:buFont typeface="Arial" panose="020B0604020202020204" pitchFamily="34" charset="0"/>
              <a:buChar char="•"/>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Offer hope.</a:t>
            </a:r>
          </a:p>
          <a:p>
            <a:pPr marL="342900" indent="-342900" algn="l">
              <a:lnSpc>
                <a:spcPct val="120000"/>
              </a:lnSpc>
              <a:buFont typeface="Arial" panose="020B0604020202020204" pitchFamily="34" charset="0"/>
              <a:buChar char="•"/>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Be clear on confidentiality.</a:t>
            </a:r>
          </a:p>
        </p:txBody>
      </p:sp>
    </p:spTree>
    <p:extLst>
      <p:ext uri="{BB962C8B-B14F-4D97-AF65-F5344CB8AC3E}">
        <p14:creationId xmlns:p14="http://schemas.microsoft.com/office/powerpoint/2010/main" val="13484684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DD0E9-6EB3-E493-1797-686156D86A4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0DBB830-1554-7B4F-025B-395BC15D579C}"/>
              </a:ext>
            </a:extLst>
          </p:cNvPr>
          <p:cNvSpPr txBox="1">
            <a:spLocks/>
          </p:cNvSpPr>
          <p:nvPr/>
        </p:nvSpPr>
        <p:spPr>
          <a:xfrm>
            <a:off x="2054172" y="555059"/>
            <a:ext cx="10538278" cy="99901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b="1"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Safety Planning</a:t>
            </a:r>
          </a:p>
        </p:txBody>
      </p:sp>
      <p:pic>
        <p:nvPicPr>
          <p:cNvPr id="5" name="Picture 4">
            <a:extLst>
              <a:ext uri="{FF2B5EF4-FFF2-40B4-BE49-F238E27FC236}">
                <a16:creationId xmlns:a16="http://schemas.microsoft.com/office/drawing/2014/main" id="{49D6C0C3-DFF9-0D65-448B-61ADF2A1FB9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914" b="63092" l="55862" r="70810"/>
                    </a14:imgEffect>
                  </a14:imgLayer>
                </a14:imgProps>
              </a:ext>
              <a:ext uri="{28A0092B-C50C-407E-A947-70E740481C1C}">
                <a14:useLocalDpi xmlns:a14="http://schemas.microsoft.com/office/drawing/2010/main" val="0"/>
              </a:ext>
            </a:extLst>
          </a:blip>
          <a:srcRect l="55139" t="8864" r="27978" b="35469"/>
          <a:stretch/>
        </p:blipFill>
        <p:spPr>
          <a:xfrm>
            <a:off x="4884320" y="1679843"/>
            <a:ext cx="2780015" cy="5178157"/>
          </a:xfrm>
          <a:prstGeom prst="rect">
            <a:avLst/>
          </a:prstGeom>
        </p:spPr>
      </p:pic>
      <p:pic>
        <p:nvPicPr>
          <p:cNvPr id="6" name="Picture 5">
            <a:extLst>
              <a:ext uri="{FF2B5EF4-FFF2-40B4-BE49-F238E27FC236}">
                <a16:creationId xmlns:a16="http://schemas.microsoft.com/office/drawing/2014/main" id="{3BA88133-3094-DBC0-31C7-CD88A68E6E3F}"/>
              </a:ext>
            </a:extLst>
          </p:cNvPr>
          <p:cNvPicPr>
            <a:picLocks noChangeAspect="1"/>
          </p:cNvPicPr>
          <p:nvPr/>
        </p:nvPicPr>
        <p:blipFill>
          <a:blip r:embed="rId5"/>
          <a:stretch>
            <a:fillRect/>
          </a:stretch>
        </p:blipFill>
        <p:spPr>
          <a:xfrm>
            <a:off x="7664335" y="2427316"/>
            <a:ext cx="4136392" cy="2604830"/>
          </a:xfrm>
          <a:prstGeom prst="rect">
            <a:avLst/>
          </a:prstGeom>
        </p:spPr>
      </p:pic>
    </p:spTree>
    <p:extLst>
      <p:ext uri="{BB962C8B-B14F-4D97-AF65-F5344CB8AC3E}">
        <p14:creationId xmlns:p14="http://schemas.microsoft.com/office/powerpoint/2010/main" val="18379311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C47F72-9926-6BF8-8DCE-01495667DAD9}"/>
              </a:ext>
            </a:extLst>
          </p:cNvPr>
          <p:cNvPicPr>
            <a:picLocks noChangeAspect="1"/>
          </p:cNvPicPr>
          <p:nvPr/>
        </p:nvPicPr>
        <p:blipFill>
          <a:blip r:embed="rId3"/>
          <a:stretch>
            <a:fillRect/>
          </a:stretch>
        </p:blipFill>
        <p:spPr>
          <a:xfrm>
            <a:off x="2417661" y="373115"/>
            <a:ext cx="8865125" cy="6264168"/>
          </a:xfrm>
          <a:prstGeom prst="rect">
            <a:avLst/>
          </a:prstGeom>
        </p:spPr>
      </p:pic>
    </p:spTree>
    <p:extLst>
      <p:ext uri="{BB962C8B-B14F-4D97-AF65-F5344CB8AC3E}">
        <p14:creationId xmlns:p14="http://schemas.microsoft.com/office/powerpoint/2010/main" val="26499759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74C72E-CEEB-0F4B-C7A4-905215C8990E}"/>
              </a:ext>
            </a:extLst>
          </p:cNvPr>
          <p:cNvPicPr>
            <a:picLocks noChangeAspect="1"/>
          </p:cNvPicPr>
          <p:nvPr/>
        </p:nvPicPr>
        <p:blipFill>
          <a:blip r:embed="rId3"/>
          <a:stretch>
            <a:fillRect/>
          </a:stretch>
        </p:blipFill>
        <p:spPr>
          <a:xfrm>
            <a:off x="2015379" y="1723301"/>
            <a:ext cx="9543492" cy="3411398"/>
          </a:xfrm>
          <a:prstGeom prst="rect">
            <a:avLst/>
          </a:prstGeom>
        </p:spPr>
      </p:pic>
    </p:spTree>
    <p:extLst>
      <p:ext uri="{BB962C8B-B14F-4D97-AF65-F5344CB8AC3E}">
        <p14:creationId xmlns:p14="http://schemas.microsoft.com/office/powerpoint/2010/main" val="5192356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534689-B54C-65D1-20B9-734B16857F97}"/>
              </a:ext>
            </a:extLst>
          </p:cNvPr>
          <p:cNvPicPr>
            <a:picLocks noChangeAspect="1"/>
          </p:cNvPicPr>
          <p:nvPr/>
        </p:nvPicPr>
        <p:blipFill>
          <a:blip r:embed="rId3"/>
          <a:stretch>
            <a:fillRect/>
          </a:stretch>
        </p:blipFill>
        <p:spPr>
          <a:xfrm rot="10800000">
            <a:off x="1797947" y="1450428"/>
            <a:ext cx="9836091" cy="3514135"/>
          </a:xfrm>
          <a:prstGeom prst="rect">
            <a:avLst/>
          </a:prstGeom>
        </p:spPr>
      </p:pic>
    </p:spTree>
    <p:extLst>
      <p:ext uri="{BB962C8B-B14F-4D97-AF65-F5344CB8AC3E}">
        <p14:creationId xmlns:p14="http://schemas.microsoft.com/office/powerpoint/2010/main" val="30619576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57831" r="75015"/>
          <a:stretch/>
        </p:blipFill>
        <p:spPr>
          <a:xfrm>
            <a:off x="1957874" y="972774"/>
            <a:ext cx="2513045" cy="3124355"/>
          </a:xfrm>
          <a:prstGeom prst="rect">
            <a:avLst/>
          </a:prstGeom>
        </p:spPr>
      </p:pic>
      <p:sp>
        <p:nvSpPr>
          <p:cNvPr id="2" name="Title 1"/>
          <p:cNvSpPr>
            <a:spLocks noGrp="1"/>
          </p:cNvSpPr>
          <p:nvPr>
            <p:ph type="ctrTitle"/>
          </p:nvPr>
        </p:nvSpPr>
        <p:spPr>
          <a:xfrm>
            <a:off x="3090828" y="2346554"/>
            <a:ext cx="9582537" cy="1182298"/>
          </a:xfrm>
        </p:spPr>
        <p:txBody>
          <a:bodyPr>
            <a:noAutofit/>
          </a:bodyPr>
          <a:lstStyle/>
          <a:p>
            <a:pPr algn="l"/>
            <a:r>
              <a:rPr lang="en-GB" sz="5400" dirty="0" err="1">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nform</a:t>
            </a:r>
            <a:r>
              <a:rPr lang="en-GB" sz="5400"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 others that can help.</a:t>
            </a:r>
          </a:p>
        </p:txBody>
      </p:sp>
      <p:sp>
        <p:nvSpPr>
          <p:cNvPr id="6" name="Subtitle 2"/>
          <p:cNvSpPr>
            <a:spLocks noGrp="1"/>
          </p:cNvSpPr>
          <p:nvPr>
            <p:ph type="subTitle" idx="1"/>
          </p:nvPr>
        </p:nvSpPr>
        <p:spPr>
          <a:xfrm>
            <a:off x="2310714" y="3925310"/>
            <a:ext cx="5410369" cy="1954644"/>
          </a:xfrm>
        </p:spPr>
        <p:txBody>
          <a:bodyPr>
            <a:normAutofit/>
          </a:bodyPr>
          <a:lstStyle/>
          <a:p>
            <a:pPr algn="l"/>
            <a:endParaRPr lang="en-GB" dirty="0">
              <a:solidFill>
                <a:srgbClr val="875355"/>
              </a:solidFill>
            </a:endParaRPr>
          </a:p>
          <a:p>
            <a:pPr algn="l"/>
            <a:r>
              <a:rPr lang="en-GB" sz="4000" dirty="0">
                <a:solidFill>
                  <a:srgbClr val="FF0293"/>
                </a:solidFill>
                <a:latin typeface="Microsoft Sans Serif" panose="020B0604020202020204" pitchFamily="34" charset="0"/>
                <a:ea typeface="Microsoft Sans Serif" panose="020B0604020202020204" pitchFamily="34" charset="0"/>
                <a:cs typeface="Microsoft Sans Serif" panose="020B0604020202020204" pitchFamily="34" charset="0"/>
              </a:rPr>
              <a:t>“You are not alone”</a:t>
            </a:r>
          </a:p>
        </p:txBody>
      </p:sp>
      <p:sp>
        <p:nvSpPr>
          <p:cNvPr id="3" name="TextBox 2"/>
          <p:cNvSpPr txBox="1"/>
          <p:nvPr/>
        </p:nvSpPr>
        <p:spPr>
          <a:xfrm>
            <a:off x="2617446" y="972774"/>
            <a:ext cx="1296956" cy="3170099"/>
          </a:xfrm>
          <a:prstGeom prst="rect">
            <a:avLst/>
          </a:prstGeom>
          <a:noFill/>
        </p:spPr>
        <p:txBody>
          <a:bodyPr wrap="square" rtlCol="0">
            <a:spAutoFit/>
          </a:bodyPr>
          <a:lstStyle/>
          <a:p>
            <a:r>
              <a:rPr lang="en-GB" sz="20000" dirty="0">
                <a:latin typeface="Milord" pitchFamily="2" charset="0"/>
              </a:rPr>
              <a:t>I</a:t>
            </a:r>
          </a:p>
        </p:txBody>
      </p:sp>
      <p:pic>
        <p:nvPicPr>
          <p:cNvPr id="8" name="Picture 7"/>
          <p:cNvPicPr>
            <a:picLocks noChangeAspect="1"/>
          </p:cNvPicPr>
          <p:nvPr/>
        </p:nvPicPr>
        <p:blipFill>
          <a:blip r:embed="rId4"/>
          <a:stretch>
            <a:fillRect/>
          </a:stretch>
        </p:blipFill>
        <p:spPr>
          <a:xfrm>
            <a:off x="6696849" y="3765290"/>
            <a:ext cx="2048468" cy="2653990"/>
          </a:xfrm>
          <a:prstGeom prst="rect">
            <a:avLst/>
          </a:prstGeom>
        </p:spPr>
      </p:pic>
    </p:spTree>
    <p:extLst>
      <p:ext uri="{BB962C8B-B14F-4D97-AF65-F5344CB8AC3E}">
        <p14:creationId xmlns:p14="http://schemas.microsoft.com/office/powerpoint/2010/main" val="18159339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60070" y="221364"/>
            <a:ext cx="10260564" cy="995686"/>
          </a:xfrm>
        </p:spPr>
        <p:txBody>
          <a:bodyPr>
            <a:noAutofit/>
          </a:bodyPr>
          <a:lstStyle/>
          <a:p>
            <a:pPr algn="l"/>
            <a:r>
              <a:rPr lang="en-GB" sz="4800" b="1"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Social Media – a lifeline?</a:t>
            </a:r>
          </a:p>
        </p:txBody>
      </p:sp>
      <p:sp>
        <p:nvSpPr>
          <p:cNvPr id="6" name="Rectangle 5"/>
          <p:cNvSpPr/>
          <p:nvPr/>
        </p:nvSpPr>
        <p:spPr>
          <a:xfrm>
            <a:off x="2042636" y="1257391"/>
            <a:ext cx="9387364" cy="5201424"/>
          </a:xfrm>
          <a:prstGeom prst="rect">
            <a:avLst/>
          </a:prstGeom>
          <a:noFill/>
        </p:spPr>
        <p:txBody>
          <a:bodyPr wrap="square" lIns="91440" tIns="45720" rIns="91440" bIns="45720">
            <a:spAutoFit/>
          </a:bodyPr>
          <a:lstStyle/>
          <a:p>
            <a:pPr algn="ctr"/>
            <a:r>
              <a:rPr lang="en-US" sz="4400" b="0" cap="none" spc="0" dirty="0">
                <a:ln w="0"/>
                <a:solidFill>
                  <a:srgbClr val="FF0293"/>
                </a:solidFill>
                <a:effectLst>
                  <a:outerShdw blurRad="38100" dist="19050" dir="2700000" algn="tl" rotWithShape="0">
                    <a:schemeClr val="dk1">
                      <a:alpha val="40000"/>
                    </a:schemeClr>
                  </a:outerShdw>
                </a:effectLst>
                <a:latin typeface="Microsoft Sans Serif" panose="020B0604020202020204" pitchFamily="34" charset="0"/>
                <a:ea typeface="Microsoft Sans Serif" panose="020B0604020202020204" pitchFamily="34" charset="0"/>
                <a:cs typeface="Microsoft Sans Serif" panose="020B0604020202020204" pitchFamily="34" charset="0"/>
              </a:rPr>
              <a:t>“</a:t>
            </a:r>
            <a:r>
              <a:rPr lang="en-GB" sz="3600" dirty="0">
                <a:solidFill>
                  <a:srgbClr val="FF0293"/>
                </a:solidFill>
                <a:latin typeface="Microsoft Sans Serif" panose="020B0604020202020204" pitchFamily="34" charset="0"/>
                <a:ea typeface="Microsoft Sans Serif" panose="020B0604020202020204" pitchFamily="34" charset="0"/>
                <a:cs typeface="Microsoft Sans Serif" panose="020B0604020202020204" pitchFamily="34" charset="0"/>
              </a:rPr>
              <a:t>If you look into the distance, there's a house upon the hill.</a:t>
            </a:r>
            <a:br>
              <a:rPr lang="en-GB" sz="3600" dirty="0">
                <a:solidFill>
                  <a:srgbClr val="FF0293"/>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GB" sz="3600" dirty="0" err="1">
                <a:solidFill>
                  <a:srgbClr val="FF0293"/>
                </a:solidFill>
                <a:latin typeface="Microsoft Sans Serif" panose="020B0604020202020204" pitchFamily="34" charset="0"/>
                <a:ea typeface="Microsoft Sans Serif" panose="020B0604020202020204" pitchFamily="34" charset="0"/>
                <a:cs typeface="Microsoft Sans Serif" panose="020B0604020202020204" pitchFamily="34" charset="0"/>
              </a:rPr>
              <a:t>Guidin</a:t>
            </a:r>
            <a:r>
              <a:rPr lang="en-GB" sz="3600" dirty="0">
                <a:solidFill>
                  <a:srgbClr val="FF0293"/>
                </a:solidFill>
                <a:latin typeface="Microsoft Sans Serif" panose="020B0604020202020204" pitchFamily="34" charset="0"/>
                <a:ea typeface="Microsoft Sans Serif" panose="020B0604020202020204" pitchFamily="34" charset="0"/>
                <a:cs typeface="Microsoft Sans Serif" panose="020B0604020202020204" pitchFamily="34" charset="0"/>
              </a:rPr>
              <a:t>' like a lighthouse</a:t>
            </a:r>
            <a:br>
              <a:rPr lang="en-GB" sz="3600" dirty="0">
                <a:solidFill>
                  <a:srgbClr val="FF0293"/>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GB" sz="3600" dirty="0">
                <a:solidFill>
                  <a:srgbClr val="FF0293"/>
                </a:solidFill>
                <a:latin typeface="Microsoft Sans Serif" panose="020B0604020202020204" pitchFamily="34" charset="0"/>
                <a:ea typeface="Microsoft Sans Serif" panose="020B0604020202020204" pitchFamily="34" charset="0"/>
                <a:cs typeface="Microsoft Sans Serif" panose="020B0604020202020204" pitchFamily="34" charset="0"/>
              </a:rPr>
              <a:t>It's a place where you'll be safe to </a:t>
            </a:r>
          </a:p>
          <a:p>
            <a:pPr algn="ctr"/>
            <a:r>
              <a:rPr lang="en-GB" sz="3600" dirty="0">
                <a:solidFill>
                  <a:srgbClr val="FF0293"/>
                </a:solidFill>
                <a:latin typeface="Microsoft Sans Serif" panose="020B0604020202020204" pitchFamily="34" charset="0"/>
                <a:ea typeface="Microsoft Sans Serif" panose="020B0604020202020204" pitchFamily="34" charset="0"/>
                <a:cs typeface="Microsoft Sans Serif" panose="020B0604020202020204" pitchFamily="34" charset="0"/>
              </a:rPr>
              <a:t>feel our grace.</a:t>
            </a:r>
            <a:br>
              <a:rPr lang="en-GB" sz="3600" dirty="0">
                <a:solidFill>
                  <a:srgbClr val="FF0293"/>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GB" sz="3600" dirty="0">
                <a:solidFill>
                  <a:srgbClr val="FF0293"/>
                </a:solidFill>
                <a:latin typeface="Microsoft Sans Serif" panose="020B0604020202020204" pitchFamily="34" charset="0"/>
                <a:ea typeface="Microsoft Sans Serif" panose="020B0604020202020204" pitchFamily="34" charset="0"/>
                <a:cs typeface="Microsoft Sans Serif" panose="020B0604020202020204" pitchFamily="34" charset="0"/>
              </a:rPr>
              <a:t>And if you've lost your way</a:t>
            </a:r>
            <a:br>
              <a:rPr lang="en-GB" sz="3600" dirty="0">
                <a:solidFill>
                  <a:srgbClr val="FF0293"/>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GB" sz="3600" dirty="0">
                <a:solidFill>
                  <a:srgbClr val="FF0293"/>
                </a:solidFill>
                <a:latin typeface="Microsoft Sans Serif" panose="020B0604020202020204" pitchFamily="34" charset="0"/>
                <a:ea typeface="Microsoft Sans Serif" panose="020B0604020202020204" pitchFamily="34" charset="0"/>
                <a:cs typeface="Microsoft Sans Serif" panose="020B0604020202020204" pitchFamily="34" charset="0"/>
              </a:rPr>
              <a:t>If you've lost your way…</a:t>
            </a:r>
            <a:br>
              <a:rPr lang="en-GB" sz="3600" dirty="0">
                <a:solidFill>
                  <a:srgbClr val="FF0293"/>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GB" sz="3600" dirty="0">
                <a:solidFill>
                  <a:srgbClr val="FF0293"/>
                </a:solidFill>
                <a:latin typeface="Microsoft Sans Serif" panose="020B0604020202020204" pitchFamily="34" charset="0"/>
                <a:ea typeface="Microsoft Sans Serif" panose="020B0604020202020204" pitchFamily="34" charset="0"/>
                <a:cs typeface="Microsoft Sans Serif" panose="020B0604020202020204" pitchFamily="34" charset="0"/>
              </a:rPr>
              <a:t>…I will leave the light on</a:t>
            </a:r>
            <a:r>
              <a:rPr lang="en-US" sz="3600" dirty="0">
                <a:ln w="0"/>
                <a:solidFill>
                  <a:srgbClr val="FF0293"/>
                </a:solidFill>
                <a:effectLst>
                  <a:outerShdw blurRad="38100" dist="19050" dir="2700000" algn="tl" rotWithShape="0">
                    <a:schemeClr val="dk1">
                      <a:alpha val="40000"/>
                    </a:schemeClr>
                  </a:outerShdw>
                </a:effectLst>
                <a:latin typeface="Microsoft Sans Serif" panose="020B0604020202020204" pitchFamily="34" charset="0"/>
                <a:ea typeface="Microsoft Sans Serif" panose="020B0604020202020204" pitchFamily="34" charset="0"/>
                <a:cs typeface="Microsoft Sans Serif" panose="020B0604020202020204" pitchFamily="34" charset="0"/>
              </a:rPr>
              <a:t>.” </a:t>
            </a:r>
          </a:p>
          <a:p>
            <a:pPr algn="ctr"/>
            <a:r>
              <a:rPr lang="en-US" sz="3600" dirty="0">
                <a:ln w="0"/>
                <a:solidFill>
                  <a:srgbClr val="FF0293"/>
                </a:solidFill>
                <a:effectLst>
                  <a:outerShdw blurRad="38100" dist="19050" dir="2700000" algn="tl" rotWithShape="0">
                    <a:schemeClr val="dk1">
                      <a:alpha val="40000"/>
                    </a:schemeClr>
                  </a:outerShdw>
                </a:effectLst>
                <a:latin typeface="Microsoft Sans Serif" panose="020B0604020202020204" pitchFamily="34" charset="0"/>
                <a:ea typeface="Microsoft Sans Serif" panose="020B0604020202020204" pitchFamily="34" charset="0"/>
                <a:cs typeface="Microsoft Sans Serif" panose="020B0604020202020204" pitchFamily="34" charset="0"/>
              </a:rPr>
              <a:t>(Tom Walker)</a:t>
            </a:r>
            <a:endParaRPr lang="en-US" sz="3600" b="0" cap="none" spc="0" dirty="0">
              <a:ln w="0"/>
              <a:solidFill>
                <a:srgbClr val="FF0293"/>
              </a:solidFill>
              <a:effectLst>
                <a:outerShdw blurRad="38100" dist="19050" dir="2700000" algn="tl" rotWithShape="0">
                  <a:schemeClr val="dk1">
                    <a:alpha val="40000"/>
                  </a:schemeClr>
                </a:outerShdw>
              </a:effectLst>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74835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16FA4-0226-0685-0FFC-FBE4E0F50CC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E7A89C91-0567-B60F-AD6D-0571931397E5}"/>
              </a:ext>
            </a:extLst>
          </p:cNvPr>
          <p:cNvSpPr>
            <a:spLocks noGrp="1"/>
          </p:cNvSpPr>
          <p:nvPr>
            <p:ph type="ctrTitle"/>
          </p:nvPr>
        </p:nvSpPr>
        <p:spPr>
          <a:xfrm>
            <a:off x="2055507" y="180936"/>
            <a:ext cx="5949009" cy="1386733"/>
          </a:xfrm>
        </p:spPr>
        <p:txBody>
          <a:bodyPr vert="horz" lIns="91440" tIns="45720" rIns="91440" bIns="45720" rtlCol="0" anchor="ctr">
            <a:normAutofit/>
          </a:bodyPr>
          <a:lstStyle/>
          <a:p>
            <a:pPr algn="l"/>
            <a:r>
              <a:rPr lang="en-US" sz="4800" b="1" kern="1200" dirty="0">
                <a:latin typeface="Microsoft Sans Serif" panose="020B0604020202020204" pitchFamily="34" charset="0"/>
                <a:ea typeface="Microsoft Sans Serif" panose="020B0604020202020204" pitchFamily="34" charset="0"/>
                <a:cs typeface="Microsoft Sans Serif" panose="020B0604020202020204" pitchFamily="34" charset="0"/>
              </a:rPr>
              <a:t>National strategies</a:t>
            </a:r>
          </a:p>
        </p:txBody>
      </p:sp>
      <p:sp>
        <p:nvSpPr>
          <p:cNvPr id="10" name="Subtitle 2">
            <a:extLst>
              <a:ext uri="{FF2B5EF4-FFF2-40B4-BE49-F238E27FC236}">
                <a16:creationId xmlns:a16="http://schemas.microsoft.com/office/drawing/2014/main" id="{D764C33D-DE2A-CA35-1EA2-E89626AC34C5}"/>
              </a:ext>
            </a:extLst>
          </p:cNvPr>
          <p:cNvSpPr>
            <a:spLocks noGrp="1"/>
          </p:cNvSpPr>
          <p:nvPr>
            <p:ph type="subTitle" idx="1"/>
          </p:nvPr>
        </p:nvSpPr>
        <p:spPr>
          <a:xfrm>
            <a:off x="8771132" y="940828"/>
            <a:ext cx="2902842" cy="832232"/>
          </a:xfrm>
        </p:spPr>
        <p:txBody>
          <a:bodyPr vert="horz" lIns="91440" tIns="45720" rIns="91440" bIns="45720" rtlCol="0" anchor="ctr">
            <a:normAutofit fontScale="92500" lnSpcReduction="20000"/>
          </a:bodyPr>
          <a:lstStyle/>
          <a:p>
            <a:pPr marL="114300" algn="r"/>
            <a:r>
              <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rPr>
              <a:t>Louis Appleby’s </a:t>
            </a:r>
          </a:p>
          <a:p>
            <a:pPr marL="114300" algn="r"/>
            <a:r>
              <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hlinkClick r:id="rId3"/>
              </a:rPr>
              <a:t>National Confidential Enquiry</a:t>
            </a:r>
            <a:endParaRPr lang="en-US" sz="20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7" name="Picture 6">
            <a:hlinkClick r:id="rId4"/>
            <a:extLst>
              <a:ext uri="{FF2B5EF4-FFF2-40B4-BE49-F238E27FC236}">
                <a16:creationId xmlns:a16="http://schemas.microsoft.com/office/drawing/2014/main" id="{066DB8A7-820D-7D72-3881-8BC288FE51DC}"/>
              </a:ext>
            </a:extLst>
          </p:cNvPr>
          <p:cNvPicPr>
            <a:picLocks noChangeAspect="1"/>
          </p:cNvPicPr>
          <p:nvPr/>
        </p:nvPicPr>
        <p:blipFill>
          <a:blip r:embed="rId5"/>
          <a:stretch>
            <a:fillRect/>
          </a:stretch>
        </p:blipFill>
        <p:spPr>
          <a:xfrm>
            <a:off x="5524477" y="1741130"/>
            <a:ext cx="3079664" cy="677526"/>
          </a:xfrm>
          <a:prstGeom prst="rect">
            <a:avLst/>
          </a:prstGeom>
        </p:spPr>
      </p:pic>
      <p:pic>
        <p:nvPicPr>
          <p:cNvPr id="8" name="Picture 8" descr="Alfies Squad Brand ID - T34 - Brand ...">
            <a:hlinkClick r:id="rId6"/>
            <a:extLst>
              <a:ext uri="{FF2B5EF4-FFF2-40B4-BE49-F238E27FC236}">
                <a16:creationId xmlns:a16="http://schemas.microsoft.com/office/drawing/2014/main" id="{0042D943-ACC2-2BC7-7E5B-CD756992B12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6218" b="25683"/>
          <a:stretch/>
        </p:blipFill>
        <p:spPr bwMode="auto">
          <a:xfrm>
            <a:off x="9791358" y="1847185"/>
            <a:ext cx="2045362" cy="11883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a:extLst>
              <a:ext uri="{FF2B5EF4-FFF2-40B4-BE49-F238E27FC236}">
                <a16:creationId xmlns:a16="http://schemas.microsoft.com/office/drawing/2014/main" id="{52A171BF-332E-6F56-D562-B3518560CF4A}"/>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1672604" y="1547531"/>
            <a:ext cx="2680133" cy="8617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09C2BF4-72CC-8DDF-ED2B-5702E9FC8213}"/>
              </a:ext>
            </a:extLst>
          </p:cNvPr>
          <p:cNvPicPr>
            <a:picLocks noChangeAspect="1"/>
          </p:cNvPicPr>
          <p:nvPr/>
        </p:nvPicPr>
        <p:blipFill>
          <a:blip r:embed="rId9"/>
          <a:stretch>
            <a:fillRect/>
          </a:stretch>
        </p:blipFill>
        <p:spPr>
          <a:xfrm>
            <a:off x="1702209" y="2702783"/>
            <a:ext cx="2680133" cy="1608079"/>
          </a:xfrm>
          <a:prstGeom prst="rect">
            <a:avLst/>
          </a:prstGeom>
        </p:spPr>
      </p:pic>
      <p:pic>
        <p:nvPicPr>
          <p:cNvPr id="12" name="Picture 14" descr="Samaritans - Help in Preston">
            <a:hlinkClick r:id="rId10"/>
            <a:extLst>
              <a:ext uri="{FF2B5EF4-FFF2-40B4-BE49-F238E27FC236}">
                <a16:creationId xmlns:a16="http://schemas.microsoft.com/office/drawing/2014/main" id="{844C5EDA-B0BF-8436-D7E9-F08CFFD2A213}"/>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9628612" y="3208053"/>
            <a:ext cx="2045362" cy="1466485"/>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4">
            <a:extLst>
              <a:ext uri="{FF2B5EF4-FFF2-40B4-BE49-F238E27FC236}">
                <a16:creationId xmlns:a16="http://schemas.microsoft.com/office/drawing/2014/main" id="{DB2681ED-CF60-D6BF-7227-B95B56963CD3}"/>
              </a:ext>
            </a:extLst>
          </p:cNvPr>
          <p:cNvSpPr>
            <a:spLocks noChangeAspect="1" noChangeArrowheads="1"/>
          </p:cNvSpPr>
          <p:nvPr/>
        </p:nvSpPr>
        <p:spPr bwMode="auto">
          <a:xfrm>
            <a:off x="5943600" y="29907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 name="Picture 2">
            <a:hlinkClick r:id="rId12"/>
            <a:extLst>
              <a:ext uri="{FF2B5EF4-FFF2-40B4-BE49-F238E27FC236}">
                <a16:creationId xmlns:a16="http://schemas.microsoft.com/office/drawing/2014/main" id="{A76C2EA5-5440-5E65-4388-1F91BB6FFC06}"/>
              </a:ext>
            </a:extLst>
          </p:cNvPr>
          <p:cNvPicPr>
            <a:picLocks noChangeAspect="1"/>
          </p:cNvPicPr>
          <p:nvPr/>
        </p:nvPicPr>
        <p:blipFill>
          <a:blip r:embed="rId13"/>
          <a:stretch>
            <a:fillRect/>
          </a:stretch>
        </p:blipFill>
        <p:spPr>
          <a:xfrm>
            <a:off x="1739048" y="4740232"/>
            <a:ext cx="2643294" cy="1386733"/>
          </a:xfrm>
          <a:prstGeom prst="rect">
            <a:avLst/>
          </a:prstGeom>
        </p:spPr>
      </p:pic>
      <p:pic>
        <p:nvPicPr>
          <p:cNvPr id="6" name="Picture 5">
            <a:hlinkClick r:id="rId14"/>
            <a:extLst>
              <a:ext uri="{FF2B5EF4-FFF2-40B4-BE49-F238E27FC236}">
                <a16:creationId xmlns:a16="http://schemas.microsoft.com/office/drawing/2014/main" id="{C9CE0E3F-23C2-C858-F89E-81552CB49482}"/>
              </a:ext>
            </a:extLst>
          </p:cNvPr>
          <p:cNvPicPr>
            <a:picLocks noChangeAspect="1"/>
          </p:cNvPicPr>
          <p:nvPr/>
        </p:nvPicPr>
        <p:blipFill>
          <a:blip r:embed="rId15"/>
          <a:stretch>
            <a:fillRect/>
          </a:stretch>
        </p:blipFill>
        <p:spPr>
          <a:xfrm>
            <a:off x="4705950" y="4740231"/>
            <a:ext cx="4716718" cy="1386733"/>
          </a:xfrm>
          <a:prstGeom prst="rect">
            <a:avLst/>
          </a:prstGeom>
        </p:spPr>
      </p:pic>
      <p:pic>
        <p:nvPicPr>
          <p:cNvPr id="15" name="Picture 14">
            <a:hlinkClick r:id="rId16"/>
            <a:extLst>
              <a:ext uri="{FF2B5EF4-FFF2-40B4-BE49-F238E27FC236}">
                <a16:creationId xmlns:a16="http://schemas.microsoft.com/office/drawing/2014/main" id="{B2DAC12D-E811-3EA0-6EF4-B79930A07FA9}"/>
              </a:ext>
            </a:extLst>
          </p:cNvPr>
          <p:cNvPicPr>
            <a:picLocks noChangeAspect="1"/>
          </p:cNvPicPr>
          <p:nvPr/>
        </p:nvPicPr>
        <p:blipFill>
          <a:blip r:embed="rId17"/>
          <a:stretch>
            <a:fillRect/>
          </a:stretch>
        </p:blipFill>
        <p:spPr>
          <a:xfrm>
            <a:off x="5364995" y="3759749"/>
            <a:ext cx="3604572" cy="990686"/>
          </a:xfrm>
          <a:prstGeom prst="rect">
            <a:avLst/>
          </a:prstGeom>
        </p:spPr>
      </p:pic>
      <p:pic>
        <p:nvPicPr>
          <p:cNvPr id="17" name="Picture 16">
            <a:hlinkClick r:id="rId18"/>
            <a:extLst>
              <a:ext uri="{FF2B5EF4-FFF2-40B4-BE49-F238E27FC236}">
                <a16:creationId xmlns:a16="http://schemas.microsoft.com/office/drawing/2014/main" id="{1B1ABBBD-460C-D972-0E30-120F5D53E0EC}"/>
              </a:ext>
            </a:extLst>
          </p:cNvPr>
          <p:cNvPicPr>
            <a:picLocks noChangeAspect="1"/>
          </p:cNvPicPr>
          <p:nvPr/>
        </p:nvPicPr>
        <p:blipFill>
          <a:blip r:embed="rId19"/>
          <a:stretch>
            <a:fillRect/>
          </a:stretch>
        </p:blipFill>
        <p:spPr>
          <a:xfrm>
            <a:off x="5170575" y="2834641"/>
            <a:ext cx="3787468" cy="746825"/>
          </a:xfrm>
          <a:prstGeom prst="rect">
            <a:avLst/>
          </a:prstGeom>
        </p:spPr>
      </p:pic>
      <p:pic>
        <p:nvPicPr>
          <p:cNvPr id="14" name="Picture 2" descr="Hub of Hope – Heads Above The Waves">
            <a:hlinkClick r:id="rId20"/>
            <a:extLst>
              <a:ext uri="{FF2B5EF4-FFF2-40B4-BE49-F238E27FC236}">
                <a16:creationId xmlns:a16="http://schemas.microsoft.com/office/drawing/2014/main" id="{A93A2CB0-F809-6AFC-A551-C85E8AFE77E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862872" y="545293"/>
            <a:ext cx="1106695" cy="1106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95441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32071" y="1558046"/>
            <a:ext cx="9037292" cy="4351338"/>
          </a:xfrm>
        </p:spPr>
        <p:txBody>
          <a:bodyPr>
            <a:normAutofit/>
          </a:bodyPr>
          <a:lstStyle/>
          <a:p>
            <a:pPr marL="514350" indent="-514350">
              <a:buFont typeface="+mj-lt"/>
              <a:buAutoNum type="arabicPeriod"/>
            </a:pPr>
            <a:r>
              <a:rPr lang="en-GB" sz="2400" dirty="0">
                <a:latin typeface="Microsoft Sans Serif" panose="020B0604020202020204" pitchFamily="34" charset="0"/>
                <a:ea typeface="Microsoft Sans Serif" panose="020B0604020202020204" pitchFamily="34" charset="0"/>
                <a:cs typeface="Microsoft Sans Serif" panose="020B0604020202020204" pitchFamily="34" charset="0"/>
              </a:rPr>
              <a:t>To support professionals to have </a:t>
            </a:r>
            <a:r>
              <a:rPr lang="en-GB" sz="2400" b="1" dirty="0">
                <a:latin typeface="Microsoft Sans Serif" panose="020B0604020202020204" pitchFamily="34" charset="0"/>
                <a:ea typeface="Microsoft Sans Serif" panose="020B0604020202020204" pitchFamily="34" charset="0"/>
                <a:cs typeface="Microsoft Sans Serif" panose="020B0604020202020204" pitchFamily="34" charset="0"/>
              </a:rPr>
              <a:t>conversations with children and young people about suicide.</a:t>
            </a:r>
          </a:p>
          <a:p>
            <a:pPr marL="514350" indent="-514350">
              <a:buFont typeface="+mj-lt"/>
              <a:buAutoNum type="arabicPeriod"/>
            </a:pPr>
            <a:endParaRPr lang="en-GB"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514350" indent="-514350">
              <a:buFont typeface="+mj-lt"/>
              <a:buAutoNum type="arabicPeriod"/>
            </a:pPr>
            <a:r>
              <a:rPr lang="en-GB" sz="2400" dirty="0">
                <a:latin typeface="Microsoft Sans Serif" panose="020B0604020202020204" pitchFamily="34" charset="0"/>
                <a:ea typeface="Microsoft Sans Serif" panose="020B0604020202020204" pitchFamily="34" charset="0"/>
                <a:cs typeface="Microsoft Sans Serif" panose="020B0604020202020204" pitchFamily="34" charset="0"/>
              </a:rPr>
              <a:t>To reduce the </a:t>
            </a:r>
            <a:r>
              <a:rPr lang="en-GB" sz="2400" b="1" dirty="0">
                <a:latin typeface="Microsoft Sans Serif" panose="020B0604020202020204" pitchFamily="34" charset="0"/>
                <a:ea typeface="Microsoft Sans Serif" panose="020B0604020202020204" pitchFamily="34" charset="0"/>
                <a:cs typeface="Microsoft Sans Serif" panose="020B0604020202020204" pitchFamily="34" charset="0"/>
              </a:rPr>
              <a:t>stigma</a:t>
            </a:r>
            <a:r>
              <a:rPr lang="en-GB" sz="2400" dirty="0">
                <a:latin typeface="Microsoft Sans Serif" panose="020B0604020202020204" pitchFamily="34" charset="0"/>
                <a:ea typeface="Microsoft Sans Serif" panose="020B0604020202020204" pitchFamily="34" charset="0"/>
                <a:cs typeface="Microsoft Sans Serif" panose="020B0604020202020204" pitchFamily="34" charset="0"/>
              </a:rPr>
              <a:t> surrounding suicide.</a:t>
            </a:r>
          </a:p>
          <a:p>
            <a:pPr marL="514350" indent="-514350">
              <a:buFont typeface="+mj-lt"/>
              <a:buAutoNum type="arabicPeriod"/>
            </a:pPr>
            <a:endParaRPr lang="en-GB"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514350" indent="-514350">
              <a:buFont typeface="+mj-lt"/>
              <a:buAutoNum type="arabicPeriod"/>
            </a:pPr>
            <a:r>
              <a:rPr lang="en-GB" sz="2400" dirty="0">
                <a:latin typeface="Microsoft Sans Serif" panose="020B0604020202020204" pitchFamily="34" charset="0"/>
                <a:ea typeface="Microsoft Sans Serif" panose="020B0604020202020204" pitchFamily="34" charset="0"/>
                <a:cs typeface="Microsoft Sans Serif" panose="020B0604020202020204" pitchFamily="34" charset="0"/>
              </a:rPr>
              <a:t>To enable professionals to </a:t>
            </a:r>
            <a:r>
              <a:rPr lang="en-GB" sz="2400" b="1" dirty="0">
                <a:latin typeface="Microsoft Sans Serif" panose="020B0604020202020204" pitchFamily="34" charset="0"/>
                <a:ea typeface="Microsoft Sans Serif" panose="020B0604020202020204" pitchFamily="34" charset="0"/>
                <a:cs typeface="Microsoft Sans Serif" panose="020B0604020202020204" pitchFamily="34" charset="0"/>
              </a:rPr>
              <a:t>spot a child or young person in distress</a:t>
            </a:r>
            <a:r>
              <a:rPr lang="en-GB" sz="2400" dirty="0">
                <a:latin typeface="Microsoft Sans Serif" panose="020B0604020202020204" pitchFamily="34" charset="0"/>
                <a:ea typeface="Microsoft Sans Serif" panose="020B0604020202020204" pitchFamily="34" charset="0"/>
                <a:cs typeface="Microsoft Sans Serif" panose="020B0604020202020204" pitchFamily="34" charset="0"/>
              </a:rPr>
              <a:t> and know how to </a:t>
            </a:r>
            <a:r>
              <a:rPr lang="en-GB" sz="2400" b="1" dirty="0">
                <a:latin typeface="Microsoft Sans Serif" panose="020B0604020202020204" pitchFamily="34" charset="0"/>
                <a:ea typeface="Microsoft Sans Serif" panose="020B0604020202020204" pitchFamily="34" charset="0"/>
                <a:cs typeface="Microsoft Sans Serif" panose="020B0604020202020204" pitchFamily="34" charset="0"/>
              </a:rPr>
              <a:t>respond</a:t>
            </a:r>
            <a:r>
              <a:rPr lang="en-GB" sz="2400" dirty="0">
                <a:latin typeface="Microsoft Sans Serif" panose="020B0604020202020204" pitchFamily="34" charset="0"/>
                <a:ea typeface="Microsoft Sans Serif" panose="020B0604020202020204" pitchFamily="34" charset="0"/>
                <a:cs typeface="Microsoft Sans Serif" panose="020B0604020202020204" pitchFamily="34" charset="0"/>
              </a:rPr>
              <a:t>.</a:t>
            </a:r>
          </a:p>
          <a:p>
            <a:pPr marL="514350" indent="-514350">
              <a:buFont typeface="+mj-lt"/>
              <a:buAutoNum type="arabicPeriod"/>
            </a:pPr>
            <a:endParaRPr lang="en-GB"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514350" indent="-514350">
              <a:buFont typeface="+mj-lt"/>
              <a:buAutoNum type="arabicPeriod"/>
            </a:pPr>
            <a:r>
              <a:rPr lang="en-GB" sz="2400" dirty="0">
                <a:latin typeface="Microsoft Sans Serif" panose="020B0604020202020204" pitchFamily="34" charset="0"/>
                <a:ea typeface="Microsoft Sans Serif" panose="020B0604020202020204" pitchFamily="34" charset="0"/>
                <a:cs typeface="Microsoft Sans Serif" panose="020B0604020202020204" pitchFamily="34" charset="0"/>
              </a:rPr>
              <a:t>To increase </a:t>
            </a:r>
            <a:r>
              <a:rPr lang="en-GB" sz="2400" b="1" dirty="0">
                <a:latin typeface="Microsoft Sans Serif" panose="020B0604020202020204" pitchFamily="34" charset="0"/>
                <a:ea typeface="Microsoft Sans Serif" panose="020B0604020202020204" pitchFamily="34" charset="0"/>
                <a:cs typeface="Microsoft Sans Serif" panose="020B0604020202020204" pitchFamily="34" charset="0"/>
              </a:rPr>
              <a:t>confidence</a:t>
            </a:r>
            <a:r>
              <a:rPr lang="en-GB" sz="2400" dirty="0">
                <a:latin typeface="Microsoft Sans Serif" panose="020B0604020202020204" pitchFamily="34" charset="0"/>
                <a:ea typeface="Microsoft Sans Serif" panose="020B0604020202020204" pitchFamily="34" charset="0"/>
                <a:cs typeface="Microsoft Sans Serif" panose="020B0604020202020204" pitchFamily="34" charset="0"/>
              </a:rPr>
              <a:t> in the workforce in dealing with suicide in relation to children and young people</a:t>
            </a: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a:t>
            </a:r>
          </a:p>
          <a:p>
            <a:pPr marL="514350" indent="-514350">
              <a:buFont typeface="+mj-lt"/>
              <a:buAutoNum type="arabicPeriod"/>
            </a:pPr>
            <a:endParaRPr lang="en-GB" dirty="0">
              <a:latin typeface="Arial" panose="020B0604020202020204" pitchFamily="34" charset="0"/>
              <a:cs typeface="Arial" panose="020B0604020202020204" pitchFamily="34" charset="0"/>
            </a:endParaRPr>
          </a:p>
        </p:txBody>
      </p:sp>
      <p:sp>
        <p:nvSpPr>
          <p:cNvPr id="6" name="Title 1"/>
          <p:cNvSpPr txBox="1">
            <a:spLocks/>
          </p:cNvSpPr>
          <p:nvPr/>
        </p:nvSpPr>
        <p:spPr>
          <a:xfrm>
            <a:off x="2023894" y="99183"/>
            <a:ext cx="9583906" cy="11543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000" b="1"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Course aims</a:t>
            </a:r>
          </a:p>
        </p:txBody>
      </p:sp>
    </p:spTree>
    <p:extLst>
      <p:ext uri="{BB962C8B-B14F-4D97-AF65-F5344CB8AC3E}">
        <p14:creationId xmlns:p14="http://schemas.microsoft.com/office/powerpoint/2010/main" val="11570608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45386-53C8-9C15-209D-137AD32B12D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05CC9C0-39EA-450A-C927-586E00CF5721}"/>
              </a:ext>
            </a:extLst>
          </p:cNvPr>
          <p:cNvSpPr>
            <a:spLocks noGrp="1"/>
          </p:cNvSpPr>
          <p:nvPr>
            <p:ph type="ctrTitle"/>
          </p:nvPr>
        </p:nvSpPr>
        <p:spPr/>
        <p:txBody>
          <a:bodyPr/>
          <a:lstStyle/>
          <a:p>
            <a:endParaRPr lang="en-GB" dirty="0"/>
          </a:p>
        </p:txBody>
      </p:sp>
      <p:sp>
        <p:nvSpPr>
          <p:cNvPr id="5" name="Title 1">
            <a:extLst>
              <a:ext uri="{FF2B5EF4-FFF2-40B4-BE49-F238E27FC236}">
                <a16:creationId xmlns:a16="http://schemas.microsoft.com/office/drawing/2014/main" id="{CAB56582-2A29-67BD-7F2C-1D883E76A6B1}"/>
              </a:ext>
            </a:extLst>
          </p:cNvPr>
          <p:cNvSpPr txBox="1">
            <a:spLocks/>
          </p:cNvSpPr>
          <p:nvPr/>
        </p:nvSpPr>
        <p:spPr>
          <a:xfrm>
            <a:off x="1931436" y="64258"/>
            <a:ext cx="10260564" cy="9956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b="1"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Resources in the room</a:t>
            </a:r>
          </a:p>
        </p:txBody>
      </p:sp>
      <p:pic>
        <p:nvPicPr>
          <p:cNvPr id="7" name="Picture 6">
            <a:extLst>
              <a:ext uri="{FF2B5EF4-FFF2-40B4-BE49-F238E27FC236}">
                <a16:creationId xmlns:a16="http://schemas.microsoft.com/office/drawing/2014/main" id="{AB135B46-F605-F199-FFCA-5AD34DF01B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764" b="55087"/>
          <a:stretch/>
        </p:blipFill>
        <p:spPr>
          <a:xfrm>
            <a:off x="2211355" y="1581114"/>
            <a:ext cx="3060442" cy="2889654"/>
          </a:xfrm>
          <a:prstGeom prst="rect">
            <a:avLst/>
          </a:prstGeom>
        </p:spPr>
      </p:pic>
      <p:pic>
        <p:nvPicPr>
          <p:cNvPr id="8" name="Picture 7">
            <a:extLst>
              <a:ext uri="{FF2B5EF4-FFF2-40B4-BE49-F238E27FC236}">
                <a16:creationId xmlns:a16="http://schemas.microsoft.com/office/drawing/2014/main" id="{4723CA7B-46E1-F164-7041-BF9F15C92179}"/>
              </a:ext>
            </a:extLst>
          </p:cNvPr>
          <p:cNvPicPr>
            <a:picLocks noChangeAspect="1"/>
          </p:cNvPicPr>
          <p:nvPr/>
        </p:nvPicPr>
        <p:blipFill rotWithShape="1">
          <a:blip r:embed="rId4"/>
          <a:srcRect t="52548" r="38375"/>
          <a:stretch/>
        </p:blipFill>
        <p:spPr>
          <a:xfrm>
            <a:off x="4474028" y="2164703"/>
            <a:ext cx="6247611" cy="2654470"/>
          </a:xfrm>
          <a:prstGeom prst="rect">
            <a:avLst/>
          </a:prstGeom>
        </p:spPr>
      </p:pic>
      <p:pic>
        <p:nvPicPr>
          <p:cNvPr id="9" name="Picture 8">
            <a:extLst>
              <a:ext uri="{FF2B5EF4-FFF2-40B4-BE49-F238E27FC236}">
                <a16:creationId xmlns:a16="http://schemas.microsoft.com/office/drawing/2014/main" id="{35D030B6-5BA4-D340-9D67-3CD388BA94B4}"/>
              </a:ext>
            </a:extLst>
          </p:cNvPr>
          <p:cNvPicPr>
            <a:picLocks noChangeAspect="1"/>
          </p:cNvPicPr>
          <p:nvPr/>
        </p:nvPicPr>
        <p:blipFill rotWithShape="1">
          <a:blip r:embed="rId4"/>
          <a:srcRect l="74916" b="57716"/>
          <a:stretch/>
        </p:blipFill>
        <p:spPr>
          <a:xfrm>
            <a:off x="5675402" y="1664492"/>
            <a:ext cx="2927422" cy="2722898"/>
          </a:xfrm>
          <a:prstGeom prst="rect">
            <a:avLst/>
          </a:prstGeom>
        </p:spPr>
      </p:pic>
    </p:spTree>
    <p:extLst>
      <p:ext uri="{BB962C8B-B14F-4D97-AF65-F5344CB8AC3E}">
        <p14:creationId xmlns:p14="http://schemas.microsoft.com/office/powerpoint/2010/main" val="1869738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5F168-1A2B-4F08-A337-59E0AF96C198}"/>
              </a:ext>
            </a:extLst>
          </p:cNvPr>
          <p:cNvSpPr>
            <a:spLocks noGrp="1"/>
          </p:cNvSpPr>
          <p:nvPr>
            <p:ph type="title"/>
          </p:nvPr>
        </p:nvSpPr>
        <p:spPr>
          <a:xfrm>
            <a:off x="1779673" y="161746"/>
            <a:ext cx="10261602" cy="758197"/>
          </a:xfrm>
          <a:effectLst/>
        </p:spPr>
        <p:txBody>
          <a:bodyPr vert="horz" lIns="91440" tIns="45720" rIns="91440" bIns="45720" rtlCol="0" anchor="b">
            <a:noAutofit/>
          </a:bodyPr>
          <a:lstStyle/>
          <a:p>
            <a:r>
              <a:rPr lang="en-US" sz="4800" b="1" dirty="0">
                <a:solidFill>
                  <a:srgbClr val="FF0293"/>
                </a:solidFill>
                <a:latin typeface="Microsoft Sans Serif" panose="020B0604020202020204" pitchFamily="34" charset="0"/>
                <a:ea typeface="Microsoft Sans Serif" panose="020B0604020202020204" pitchFamily="34" charset="0"/>
                <a:cs typeface="Microsoft Sans Serif" panose="020B0604020202020204" pitchFamily="34" charset="0"/>
              </a:rPr>
              <a:t>Support services and apps</a:t>
            </a:r>
          </a:p>
        </p:txBody>
      </p:sp>
      <p:pic>
        <p:nvPicPr>
          <p:cNvPr id="5122" name="Picture 2">
            <a:extLst>
              <a:ext uri="{FF2B5EF4-FFF2-40B4-BE49-F238E27FC236}">
                <a16:creationId xmlns:a16="http://schemas.microsoft.com/office/drawing/2014/main" id="{ED3B0BC3-6ED9-4D75-BA81-F6B2CD613FC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3135" y="1359854"/>
            <a:ext cx="3458324" cy="111720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Equality News Update: Childline report 13% rise in calls from children with  disabilities or special needs - Fife Centre for Equalities">
            <a:extLst>
              <a:ext uri="{FF2B5EF4-FFF2-40B4-BE49-F238E27FC236}">
                <a16:creationId xmlns:a16="http://schemas.microsoft.com/office/drawing/2014/main" id="{99204333-2121-4038-BC4B-BE12B7E891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4438" y="3742806"/>
            <a:ext cx="3590926" cy="188897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Samaritans launch Talk to us awareness campaign - Turn2us">
            <a:extLst>
              <a:ext uri="{FF2B5EF4-FFF2-40B4-BE49-F238E27FC236}">
                <a16:creationId xmlns:a16="http://schemas.microsoft.com/office/drawing/2014/main" id="{36A407F7-2E51-42A7-B749-77E645D917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1135" y="3010535"/>
            <a:ext cx="2926378" cy="156073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ome - Kooth">
            <a:extLst>
              <a:ext uri="{FF2B5EF4-FFF2-40B4-BE49-F238E27FC236}">
                <a16:creationId xmlns:a16="http://schemas.microsoft.com/office/drawing/2014/main" id="{4B19BDBF-1AE5-467D-A35A-F4C6345207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34397" y="1335347"/>
            <a:ext cx="2953930" cy="10499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calm app">
            <a:extLst>
              <a:ext uri="{FF2B5EF4-FFF2-40B4-BE49-F238E27FC236}">
                <a16:creationId xmlns:a16="http://schemas.microsoft.com/office/drawing/2014/main" id="{70F65322-E394-4581-964F-18CCAA09194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41028" y="2729772"/>
            <a:ext cx="1560735" cy="156073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2D99334-0043-4981-8EF5-F3CBC86A539C}"/>
              </a:ext>
            </a:extLst>
          </p:cNvPr>
          <p:cNvPicPr>
            <a:picLocks noChangeAspect="1"/>
          </p:cNvPicPr>
          <p:nvPr/>
        </p:nvPicPr>
        <p:blipFill>
          <a:blip r:embed="rId8"/>
          <a:stretch>
            <a:fillRect/>
          </a:stretch>
        </p:blipFill>
        <p:spPr>
          <a:xfrm>
            <a:off x="9187652" y="1453423"/>
            <a:ext cx="2431142" cy="1276349"/>
          </a:xfrm>
          <a:prstGeom prst="rect">
            <a:avLst/>
          </a:prstGeom>
        </p:spPr>
      </p:pic>
      <p:pic>
        <p:nvPicPr>
          <p:cNvPr id="1028" name="Picture 4" descr="Stay Alive – Apps on Google Play">
            <a:extLst>
              <a:ext uri="{FF2B5EF4-FFF2-40B4-BE49-F238E27FC236}">
                <a16:creationId xmlns:a16="http://schemas.microsoft.com/office/drawing/2014/main" id="{A5D884D0-E7BD-4DDF-AE65-040C158808B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77760" y="4812905"/>
            <a:ext cx="1637756" cy="16377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B622F26-E032-840A-B8C9-352A4C70EECC}"/>
              </a:ext>
            </a:extLst>
          </p:cNvPr>
          <p:cNvPicPr>
            <a:picLocks noChangeAspect="1"/>
          </p:cNvPicPr>
          <p:nvPr/>
        </p:nvPicPr>
        <p:blipFill>
          <a:blip r:embed="rId10"/>
          <a:stretch>
            <a:fillRect/>
          </a:stretch>
        </p:blipFill>
        <p:spPr>
          <a:xfrm>
            <a:off x="1934397" y="2729772"/>
            <a:ext cx="3132091" cy="952583"/>
          </a:xfrm>
          <a:prstGeom prst="rect">
            <a:avLst/>
          </a:prstGeom>
        </p:spPr>
      </p:pic>
      <p:pic>
        <p:nvPicPr>
          <p:cNvPr id="8" name="Picture 7">
            <a:hlinkClick r:id="rId11"/>
            <a:extLst>
              <a:ext uri="{FF2B5EF4-FFF2-40B4-BE49-F238E27FC236}">
                <a16:creationId xmlns:a16="http://schemas.microsoft.com/office/drawing/2014/main" id="{406CC4C9-2AA2-FD05-F017-955B8F69A6F0}"/>
              </a:ext>
            </a:extLst>
          </p:cNvPr>
          <p:cNvPicPr>
            <a:picLocks noChangeAspect="1"/>
          </p:cNvPicPr>
          <p:nvPr/>
        </p:nvPicPr>
        <p:blipFill>
          <a:blip r:embed="rId12"/>
          <a:stretch>
            <a:fillRect/>
          </a:stretch>
        </p:blipFill>
        <p:spPr>
          <a:xfrm>
            <a:off x="3053706" y="5492184"/>
            <a:ext cx="2671202" cy="1063476"/>
          </a:xfrm>
          <a:prstGeom prst="rect">
            <a:avLst/>
          </a:prstGeom>
        </p:spPr>
      </p:pic>
      <p:pic>
        <p:nvPicPr>
          <p:cNvPr id="7" name="Picture 6" descr="A logo with a flower and text&#10;&#10;AI-generated content may be incorrect.">
            <a:extLst>
              <a:ext uri="{FF2B5EF4-FFF2-40B4-BE49-F238E27FC236}">
                <a16:creationId xmlns:a16="http://schemas.microsoft.com/office/drawing/2014/main" id="{5EB61E1A-B021-2AA1-0616-713637C0EB4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15516" y="4854866"/>
            <a:ext cx="2227363" cy="1099421"/>
          </a:xfrm>
          <a:prstGeom prst="rect">
            <a:avLst/>
          </a:prstGeom>
        </p:spPr>
      </p:pic>
      <p:sp>
        <p:nvSpPr>
          <p:cNvPr id="5" name="TextBox 4">
            <a:extLst>
              <a:ext uri="{FF2B5EF4-FFF2-40B4-BE49-F238E27FC236}">
                <a16:creationId xmlns:a16="http://schemas.microsoft.com/office/drawing/2014/main" id="{926435AB-986E-EC14-C60A-3F87545E4004}"/>
              </a:ext>
            </a:extLst>
          </p:cNvPr>
          <p:cNvSpPr txBox="1"/>
          <p:nvPr/>
        </p:nvSpPr>
        <p:spPr>
          <a:xfrm>
            <a:off x="6019711" y="6200832"/>
            <a:ext cx="1637756" cy="369332"/>
          </a:xfrm>
          <a:prstGeom prst="rect">
            <a:avLst/>
          </a:prstGeom>
          <a:noFill/>
        </p:spPr>
        <p:txBody>
          <a:bodyPr wrap="square" rtlCol="0">
            <a:spAutoFit/>
          </a:bodyPr>
          <a:lstStyle/>
          <a:p>
            <a:r>
              <a:rPr lang="en-GB" dirty="0"/>
              <a:t>Staying Alive</a:t>
            </a:r>
          </a:p>
        </p:txBody>
      </p:sp>
    </p:spTree>
    <p:extLst>
      <p:ext uri="{BB962C8B-B14F-4D97-AF65-F5344CB8AC3E}">
        <p14:creationId xmlns:p14="http://schemas.microsoft.com/office/powerpoint/2010/main" val="14353451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urple and white advertisement&#10;&#10;AI-generated content may be incorrect.">
            <a:extLst>
              <a:ext uri="{FF2B5EF4-FFF2-40B4-BE49-F238E27FC236}">
                <a16:creationId xmlns:a16="http://schemas.microsoft.com/office/drawing/2014/main" id="{E59CFF6B-FACA-0C8C-A8AC-177785B6D7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8445" y="402040"/>
            <a:ext cx="6053919" cy="6053919"/>
          </a:xfrm>
          <a:prstGeom prst="rect">
            <a:avLst/>
          </a:prstGeom>
        </p:spPr>
      </p:pic>
    </p:spTree>
    <p:extLst>
      <p:ext uri="{BB962C8B-B14F-4D97-AF65-F5344CB8AC3E}">
        <p14:creationId xmlns:p14="http://schemas.microsoft.com/office/powerpoint/2010/main" val="32936572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CD3E7-439F-8E09-B0D8-1B402993026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5A685E9-385E-A2E7-C0C1-4292A03736BD}"/>
              </a:ext>
            </a:extLst>
          </p:cNvPr>
          <p:cNvPicPr>
            <a:picLocks noChangeAspect="1"/>
          </p:cNvPicPr>
          <p:nvPr/>
        </p:nvPicPr>
        <p:blipFill rotWithShape="1">
          <a:blip r:embed="rId3"/>
          <a:srcRect l="60254" r="-1"/>
          <a:stretch/>
        </p:blipFill>
        <p:spPr>
          <a:xfrm>
            <a:off x="1828548" y="816306"/>
            <a:ext cx="2481944" cy="2975667"/>
          </a:xfrm>
          <a:prstGeom prst="rect">
            <a:avLst/>
          </a:prstGeom>
        </p:spPr>
      </p:pic>
      <p:sp>
        <p:nvSpPr>
          <p:cNvPr id="2" name="Title 1">
            <a:extLst>
              <a:ext uri="{FF2B5EF4-FFF2-40B4-BE49-F238E27FC236}">
                <a16:creationId xmlns:a16="http://schemas.microsoft.com/office/drawing/2014/main" id="{788E3910-5E39-C64D-812A-B424DF4BC4CE}"/>
              </a:ext>
            </a:extLst>
          </p:cNvPr>
          <p:cNvSpPr>
            <a:spLocks noGrp="1"/>
          </p:cNvSpPr>
          <p:nvPr>
            <p:ph type="ctrTitle"/>
          </p:nvPr>
        </p:nvSpPr>
        <p:spPr>
          <a:xfrm>
            <a:off x="3758732" y="2963395"/>
            <a:ext cx="7955378" cy="1182298"/>
          </a:xfrm>
        </p:spPr>
        <p:txBody>
          <a:bodyPr>
            <a:noAutofit/>
          </a:bodyPr>
          <a:lstStyle/>
          <a:p>
            <a:pPr algn="l"/>
            <a:r>
              <a:rPr lang="en-GB" sz="5400"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observe – </a:t>
            </a:r>
            <a:br>
              <a:rPr lang="en-GB" sz="5400"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GB" sz="5400"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watch out for relapses</a:t>
            </a:r>
          </a:p>
        </p:txBody>
      </p:sp>
      <p:sp>
        <p:nvSpPr>
          <p:cNvPr id="3" name="TextBox 2">
            <a:extLst>
              <a:ext uri="{FF2B5EF4-FFF2-40B4-BE49-F238E27FC236}">
                <a16:creationId xmlns:a16="http://schemas.microsoft.com/office/drawing/2014/main" id="{37E7F59E-477E-908A-9BEE-EDA786D010C1}"/>
              </a:ext>
            </a:extLst>
          </p:cNvPr>
          <p:cNvSpPr txBox="1"/>
          <p:nvPr/>
        </p:nvSpPr>
        <p:spPr>
          <a:xfrm>
            <a:off x="2309327" y="719091"/>
            <a:ext cx="1296956" cy="3170099"/>
          </a:xfrm>
          <a:prstGeom prst="rect">
            <a:avLst/>
          </a:prstGeom>
          <a:noFill/>
        </p:spPr>
        <p:txBody>
          <a:bodyPr wrap="square" rtlCol="0">
            <a:spAutoFit/>
          </a:bodyPr>
          <a:lstStyle/>
          <a:p>
            <a:r>
              <a:rPr lang="en-GB" sz="20000" dirty="0">
                <a:latin typeface="Milord" pitchFamily="2" charset="0"/>
              </a:rPr>
              <a:t>O</a:t>
            </a:r>
          </a:p>
        </p:txBody>
      </p:sp>
      <p:pic>
        <p:nvPicPr>
          <p:cNvPr id="7" name="Picture 6">
            <a:extLst>
              <a:ext uri="{FF2B5EF4-FFF2-40B4-BE49-F238E27FC236}">
                <a16:creationId xmlns:a16="http://schemas.microsoft.com/office/drawing/2014/main" id="{6F916995-8088-F9AE-95E2-D5FE009474A1}"/>
              </a:ext>
            </a:extLst>
          </p:cNvPr>
          <p:cNvPicPr>
            <a:picLocks noChangeAspect="1"/>
          </p:cNvPicPr>
          <p:nvPr/>
        </p:nvPicPr>
        <p:blipFill>
          <a:blip r:embed="rId4"/>
          <a:stretch>
            <a:fillRect/>
          </a:stretch>
        </p:blipFill>
        <p:spPr>
          <a:xfrm>
            <a:off x="6552939" y="464224"/>
            <a:ext cx="1551418" cy="2851254"/>
          </a:xfrm>
          <a:prstGeom prst="rect">
            <a:avLst/>
          </a:prstGeom>
        </p:spPr>
      </p:pic>
    </p:spTree>
    <p:extLst>
      <p:ext uri="{BB962C8B-B14F-4D97-AF65-F5344CB8AC3E}">
        <p14:creationId xmlns:p14="http://schemas.microsoft.com/office/powerpoint/2010/main" val="15401653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18888" y="419358"/>
            <a:ext cx="7026235" cy="995686"/>
          </a:xfrm>
        </p:spPr>
        <p:txBody>
          <a:bodyPr>
            <a:noAutofit/>
          </a:bodyPr>
          <a:lstStyle/>
          <a:p>
            <a:pPr algn="l"/>
            <a:r>
              <a:rPr lang="en-GB" sz="4400" b="1"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Resilience</a:t>
            </a:r>
            <a:endParaRPr lang="en-GB" sz="4800" b="1"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3" name="Picture 2"/>
          <p:cNvPicPr>
            <a:picLocks noChangeAspect="1"/>
          </p:cNvPicPr>
          <p:nvPr/>
        </p:nvPicPr>
        <p:blipFill>
          <a:blip r:embed="rId3"/>
          <a:stretch>
            <a:fillRect/>
          </a:stretch>
        </p:blipFill>
        <p:spPr>
          <a:xfrm>
            <a:off x="2205385" y="1814586"/>
            <a:ext cx="2513083" cy="4413220"/>
          </a:xfrm>
          <a:prstGeom prst="rect">
            <a:avLst/>
          </a:prstGeom>
        </p:spPr>
      </p:pic>
      <p:pic>
        <p:nvPicPr>
          <p:cNvPr id="5" name="Picture 4"/>
          <p:cNvPicPr>
            <a:picLocks noChangeAspect="1"/>
          </p:cNvPicPr>
          <p:nvPr/>
        </p:nvPicPr>
        <p:blipFill rotWithShape="1">
          <a:blip r:embed="rId4"/>
          <a:srcRect l="22465" t="24552" r="20914" b="34261"/>
          <a:stretch/>
        </p:blipFill>
        <p:spPr>
          <a:xfrm>
            <a:off x="4718468" y="4021196"/>
            <a:ext cx="4896197" cy="2003367"/>
          </a:xfrm>
          <a:prstGeom prst="rect">
            <a:avLst/>
          </a:prstGeom>
        </p:spPr>
      </p:pic>
      <p:pic>
        <p:nvPicPr>
          <p:cNvPr id="7" name="Picture 6" descr="A computer and a phone&#10;&#10;Description automatically generated">
            <a:extLst>
              <a:ext uri="{FF2B5EF4-FFF2-40B4-BE49-F238E27FC236}">
                <a16:creationId xmlns:a16="http://schemas.microsoft.com/office/drawing/2014/main" id="{08EDC4D5-FEB5-A4ED-26EC-EF6BCF8F5F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1833" y="326565"/>
            <a:ext cx="3491388" cy="3491388"/>
          </a:xfrm>
          <a:prstGeom prst="rect">
            <a:avLst/>
          </a:prstGeom>
        </p:spPr>
      </p:pic>
      <p:pic>
        <p:nvPicPr>
          <p:cNvPr id="15" name="Picture 14" descr="A couple of cartoon bugs&#10;&#10;Description automatically generated">
            <a:extLst>
              <a:ext uri="{FF2B5EF4-FFF2-40B4-BE49-F238E27FC236}">
                <a16:creationId xmlns:a16="http://schemas.microsoft.com/office/drawing/2014/main" id="{8508B7FF-88AB-98B5-ED9F-4125298C2D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2968" y="2117905"/>
            <a:ext cx="3021834" cy="1700048"/>
          </a:xfrm>
          <a:prstGeom prst="rect">
            <a:avLst/>
          </a:prstGeom>
        </p:spPr>
      </p:pic>
    </p:spTree>
    <p:extLst>
      <p:ext uri="{BB962C8B-B14F-4D97-AF65-F5344CB8AC3E}">
        <p14:creationId xmlns:p14="http://schemas.microsoft.com/office/powerpoint/2010/main" val="4957426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9745" y="135837"/>
            <a:ext cx="3433157" cy="9704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9745" y="1230885"/>
            <a:ext cx="5877099" cy="108791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9745" y="2460575"/>
            <a:ext cx="6516875" cy="1076385"/>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90377" y="3463187"/>
            <a:ext cx="5881281" cy="1000137"/>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19745" y="4463324"/>
            <a:ext cx="6807823" cy="1176793"/>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90377" y="5718534"/>
            <a:ext cx="4563688" cy="965603"/>
          </a:xfrm>
          <a:prstGeom prst="rect">
            <a:avLst/>
          </a:prstGeom>
        </p:spPr>
      </p:pic>
    </p:spTree>
    <p:extLst>
      <p:ext uri="{BB962C8B-B14F-4D97-AF65-F5344CB8AC3E}">
        <p14:creationId xmlns:p14="http://schemas.microsoft.com/office/powerpoint/2010/main" val="37760674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73284" t="55645"/>
          <a:stretch/>
        </p:blipFill>
        <p:spPr>
          <a:xfrm>
            <a:off x="1629747" y="884049"/>
            <a:ext cx="3101604" cy="2840178"/>
          </a:xfrm>
          <a:prstGeom prst="rect">
            <a:avLst/>
          </a:prstGeom>
        </p:spPr>
      </p:pic>
      <p:sp>
        <p:nvSpPr>
          <p:cNvPr id="2" name="Title 1"/>
          <p:cNvSpPr>
            <a:spLocks noGrp="1"/>
          </p:cNvSpPr>
          <p:nvPr>
            <p:ph type="ctrTitle"/>
          </p:nvPr>
        </p:nvSpPr>
        <p:spPr>
          <a:xfrm>
            <a:off x="4637314" y="1751552"/>
            <a:ext cx="9582537" cy="1182298"/>
          </a:xfrm>
        </p:spPr>
        <p:txBody>
          <a:bodyPr>
            <a:noAutofit/>
          </a:bodyPr>
          <a:lstStyle/>
          <a:p>
            <a:pPr algn="l"/>
            <a:r>
              <a:rPr lang="en-GB" sz="4400" b="1"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Look after Yourself.</a:t>
            </a:r>
          </a:p>
        </p:txBody>
      </p:sp>
      <p:sp>
        <p:nvSpPr>
          <p:cNvPr id="6" name="Subtitle 2"/>
          <p:cNvSpPr>
            <a:spLocks noGrp="1"/>
          </p:cNvSpPr>
          <p:nvPr>
            <p:ph type="subTitle" idx="1"/>
          </p:nvPr>
        </p:nvSpPr>
        <p:spPr>
          <a:xfrm>
            <a:off x="2404188" y="3765290"/>
            <a:ext cx="9144000" cy="1954644"/>
          </a:xfrm>
        </p:spPr>
        <p:txBody>
          <a:bodyPr>
            <a:normAutofit/>
          </a:bodyPr>
          <a:lstStyle/>
          <a:p>
            <a:pPr algn="l"/>
            <a:endParaRPr lang="en-GB" dirty="0">
              <a:solidFill>
                <a:srgbClr val="875355"/>
              </a:solidFill>
            </a:endParaRPr>
          </a:p>
          <a:p>
            <a:pPr algn="l"/>
            <a:r>
              <a:rPr lang="en-GB" sz="3600" b="1" dirty="0">
                <a:solidFill>
                  <a:srgbClr val="FF0293"/>
                </a:solidFill>
                <a:latin typeface="Microsoft Sans Serif" panose="020B0604020202020204" pitchFamily="34" charset="0"/>
                <a:ea typeface="Microsoft Sans Serif" panose="020B0604020202020204" pitchFamily="34" charset="0"/>
                <a:cs typeface="Microsoft Sans Serif" panose="020B0604020202020204" pitchFamily="34" charset="0"/>
              </a:rPr>
              <a:t>‘’Put your own oxygen mask on first.’’</a:t>
            </a:r>
          </a:p>
        </p:txBody>
      </p:sp>
      <p:sp>
        <p:nvSpPr>
          <p:cNvPr id="3" name="TextBox 2"/>
          <p:cNvSpPr txBox="1"/>
          <p:nvPr/>
        </p:nvSpPr>
        <p:spPr>
          <a:xfrm>
            <a:off x="2178697" y="1103810"/>
            <a:ext cx="2458617" cy="2400657"/>
          </a:xfrm>
          <a:prstGeom prst="rect">
            <a:avLst/>
          </a:prstGeom>
          <a:noFill/>
        </p:spPr>
        <p:txBody>
          <a:bodyPr wrap="square" rtlCol="0">
            <a:spAutoFit/>
          </a:bodyPr>
          <a:lstStyle/>
          <a:p>
            <a:r>
              <a:rPr lang="en-GB" sz="15000" dirty="0">
                <a:latin typeface="Milord" pitchFamily="2" charset="0"/>
              </a:rPr>
              <a:t>US</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93725" y="1962772"/>
            <a:ext cx="1422165" cy="3522910"/>
          </a:xfrm>
          <a:prstGeom prst="rect">
            <a:avLst/>
          </a:prstGeom>
        </p:spPr>
      </p:pic>
    </p:spTree>
    <p:extLst>
      <p:ext uri="{BB962C8B-B14F-4D97-AF65-F5344CB8AC3E}">
        <p14:creationId xmlns:p14="http://schemas.microsoft.com/office/powerpoint/2010/main" val="7702099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16127" y="301099"/>
            <a:ext cx="10260564" cy="995686"/>
          </a:xfrm>
        </p:spPr>
        <p:txBody>
          <a:bodyPr>
            <a:noAutofit/>
          </a:bodyPr>
          <a:lstStyle/>
          <a:p>
            <a:pPr algn="l"/>
            <a:r>
              <a:rPr lang="en-GB" sz="4400" b="1"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Support</a:t>
            </a:r>
          </a:p>
        </p:txBody>
      </p:sp>
      <p:sp>
        <p:nvSpPr>
          <p:cNvPr id="3" name="Subtitle 2"/>
          <p:cNvSpPr>
            <a:spLocks noGrp="1"/>
          </p:cNvSpPr>
          <p:nvPr>
            <p:ph type="subTitle" idx="1"/>
          </p:nvPr>
        </p:nvSpPr>
        <p:spPr>
          <a:xfrm>
            <a:off x="2116127" y="1536113"/>
            <a:ext cx="9144000" cy="4025102"/>
          </a:xfrm>
        </p:spPr>
        <p:txBody>
          <a:bodyPr>
            <a:normAutofit/>
          </a:bodyPr>
          <a:lstStyle/>
          <a:p>
            <a:pPr marL="342900" indent="-342900" algn="l">
              <a:buFont typeface="Arial" panose="020B0604020202020204" pitchFamily="34" charset="0"/>
              <a:buChar char="•"/>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Speak to critical friends in your workplace.</a:t>
            </a:r>
          </a:p>
          <a:p>
            <a:pPr marL="342900" indent="-342900" algn="l">
              <a:buFont typeface="Arial" panose="020B0604020202020204" pitchFamily="34" charset="0"/>
              <a:buChar char="•"/>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Does your service offer counselling support for you?</a:t>
            </a:r>
          </a:p>
          <a:p>
            <a:pPr marL="342900" indent="-342900" algn="l">
              <a:buFont typeface="Arial" panose="020B0604020202020204" pitchFamily="34" charset="0"/>
              <a:buChar char="•"/>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Are there reflective practice opportunities to discuss the impact of the work you do?</a:t>
            </a:r>
          </a:p>
          <a:p>
            <a:pPr marL="342900" indent="-342900" algn="l">
              <a:buFont typeface="Arial" panose="020B0604020202020204" pitchFamily="34" charset="0"/>
              <a:buChar char="•"/>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Is there any bereavement training? (School improvement).</a:t>
            </a:r>
          </a:p>
          <a:p>
            <a:pPr marL="342900" indent="-342900" algn="l">
              <a:buFont typeface="Arial" panose="020B0604020202020204" pitchFamily="34" charset="0"/>
              <a:buChar char="•"/>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Access support from Child Bereavement UK.</a:t>
            </a:r>
          </a:p>
          <a:p>
            <a:pPr marL="342900" indent="-342900" algn="l">
              <a:buFont typeface="Arial" panose="020B0604020202020204" pitchFamily="34" charset="0"/>
              <a:buChar char="•"/>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Education staff can access the education hotline for 24/7 support.</a:t>
            </a:r>
          </a:p>
          <a:p>
            <a:pPr marL="342900" indent="-342900" algn="l">
              <a:buFont typeface="Arial" panose="020B0604020202020204" pitchFamily="34" charset="0"/>
              <a:buChar char="•"/>
            </a:pPr>
            <a:r>
              <a:rPr lang="en-GB" dirty="0">
                <a:latin typeface="Microsoft Sans Serif" panose="020B0604020202020204" pitchFamily="34" charset="0"/>
                <a:ea typeface="Microsoft Sans Serif" panose="020B0604020202020204" pitchFamily="34" charset="0"/>
                <a:cs typeface="Microsoft Sans Serif" panose="020B0604020202020204" pitchFamily="34" charset="0"/>
              </a:rPr>
              <a:t>Regular supervision opportunities.</a:t>
            </a:r>
          </a:p>
          <a:p>
            <a:pPr algn="l"/>
            <a:endParaRPr lang="en-GB"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04888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BAF4C-1B15-B272-F1F9-5E03F0368859}"/>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FC1582B8-2AB4-306F-8000-D762DDDB249E}"/>
              </a:ext>
            </a:extLst>
          </p:cNvPr>
          <p:cNvSpPr>
            <a:spLocks noGrp="1"/>
          </p:cNvSpPr>
          <p:nvPr>
            <p:ph type="ctrTitle"/>
          </p:nvPr>
        </p:nvSpPr>
        <p:spPr>
          <a:xfrm>
            <a:off x="2154194" y="2235200"/>
            <a:ext cx="9144000" cy="2387600"/>
          </a:xfrm>
        </p:spPr>
        <p:txBody>
          <a:bodyPr>
            <a:noAutofit/>
          </a:bodyPr>
          <a:lstStyle/>
          <a:p>
            <a:r>
              <a:rPr lang="en-GB" sz="6600"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What action will you take or something you will do differently?</a:t>
            </a:r>
          </a:p>
        </p:txBody>
      </p:sp>
    </p:spTree>
    <p:extLst>
      <p:ext uri="{BB962C8B-B14F-4D97-AF65-F5344CB8AC3E}">
        <p14:creationId xmlns:p14="http://schemas.microsoft.com/office/powerpoint/2010/main" val="9678477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55E18-6D8E-F0AA-48FF-61614DCADE7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07525C3-EB07-C6D3-DEFA-331F7A1B8039}"/>
              </a:ext>
            </a:extLst>
          </p:cNvPr>
          <p:cNvSpPr>
            <a:spLocks noGrp="1"/>
          </p:cNvSpPr>
          <p:nvPr>
            <p:ph type="ctrTitle"/>
          </p:nvPr>
        </p:nvSpPr>
        <p:spPr/>
        <p:txBody>
          <a:bodyPr/>
          <a:lstStyle/>
          <a:p>
            <a:endParaRPr lang="en-GB" dirty="0"/>
          </a:p>
        </p:txBody>
      </p:sp>
      <p:sp>
        <p:nvSpPr>
          <p:cNvPr id="4" name="Title 1">
            <a:extLst>
              <a:ext uri="{FF2B5EF4-FFF2-40B4-BE49-F238E27FC236}">
                <a16:creationId xmlns:a16="http://schemas.microsoft.com/office/drawing/2014/main" id="{676FBA01-C5B7-7694-C5F7-E0DDF1CE7D1F}"/>
              </a:ext>
            </a:extLst>
          </p:cNvPr>
          <p:cNvSpPr txBox="1">
            <a:spLocks/>
          </p:cNvSpPr>
          <p:nvPr/>
        </p:nvSpPr>
        <p:spPr>
          <a:xfrm>
            <a:off x="2104316" y="493079"/>
            <a:ext cx="10260564" cy="9956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b="1"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Check out</a:t>
            </a:r>
          </a:p>
        </p:txBody>
      </p:sp>
      <p:pic>
        <p:nvPicPr>
          <p:cNvPr id="5" name="Picture 4">
            <a:extLst>
              <a:ext uri="{FF2B5EF4-FFF2-40B4-BE49-F238E27FC236}">
                <a16:creationId xmlns:a16="http://schemas.microsoft.com/office/drawing/2014/main" id="{24715D95-E92C-054A-0BA8-DBE6D1595C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764" b="55087"/>
          <a:stretch/>
        </p:blipFill>
        <p:spPr>
          <a:xfrm>
            <a:off x="7234598" y="1518283"/>
            <a:ext cx="3060442" cy="2889654"/>
          </a:xfrm>
          <a:prstGeom prst="rect">
            <a:avLst/>
          </a:prstGeom>
        </p:spPr>
      </p:pic>
      <p:sp>
        <p:nvSpPr>
          <p:cNvPr id="6" name="Rectangle 5">
            <a:extLst>
              <a:ext uri="{FF2B5EF4-FFF2-40B4-BE49-F238E27FC236}">
                <a16:creationId xmlns:a16="http://schemas.microsoft.com/office/drawing/2014/main" id="{CF7BBB14-C295-B262-1E3D-A78187A22270}"/>
              </a:ext>
            </a:extLst>
          </p:cNvPr>
          <p:cNvSpPr/>
          <p:nvPr/>
        </p:nvSpPr>
        <p:spPr>
          <a:xfrm>
            <a:off x="7810733" y="2154486"/>
            <a:ext cx="1908172" cy="1384995"/>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latin typeface="Microsoft Sans Serif" panose="020B0604020202020204" pitchFamily="34" charset="0"/>
                <a:ea typeface="Microsoft Sans Serif" panose="020B0604020202020204" pitchFamily="34" charset="0"/>
                <a:cs typeface="Microsoft Sans Serif" panose="020B0604020202020204" pitchFamily="34" charset="0"/>
              </a:rPr>
              <a:t>How are you </a:t>
            </a:r>
          </a:p>
          <a:p>
            <a:pPr algn="ctr"/>
            <a:r>
              <a:rPr lang="en-US" sz="2800" b="0" cap="none" spc="0" dirty="0">
                <a:ln w="0"/>
                <a:solidFill>
                  <a:schemeClr val="tx1"/>
                </a:solidFill>
                <a:effectLst>
                  <a:outerShdw blurRad="38100" dist="19050" dir="2700000" algn="tl" rotWithShape="0">
                    <a:schemeClr val="dk1">
                      <a:alpha val="40000"/>
                    </a:schemeClr>
                  </a:outerShdw>
                </a:effectLst>
                <a:latin typeface="Microsoft Sans Serif" panose="020B0604020202020204" pitchFamily="34" charset="0"/>
                <a:ea typeface="Microsoft Sans Serif" panose="020B0604020202020204" pitchFamily="34" charset="0"/>
                <a:cs typeface="Microsoft Sans Serif" panose="020B0604020202020204" pitchFamily="34" charset="0"/>
              </a:rPr>
              <a:t>feeling?</a:t>
            </a:r>
          </a:p>
        </p:txBody>
      </p:sp>
      <p:pic>
        <p:nvPicPr>
          <p:cNvPr id="7" name="Picture 6">
            <a:extLst>
              <a:ext uri="{FF2B5EF4-FFF2-40B4-BE49-F238E27FC236}">
                <a16:creationId xmlns:a16="http://schemas.microsoft.com/office/drawing/2014/main" id="{A018531F-27D0-158E-C063-8B26D6842D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3539" y="1855167"/>
            <a:ext cx="4448787" cy="4364182"/>
          </a:xfrm>
          <a:prstGeom prst="rect">
            <a:avLst/>
          </a:prstGeom>
        </p:spPr>
      </p:pic>
    </p:spTree>
    <p:extLst>
      <p:ext uri="{BB962C8B-B14F-4D97-AF65-F5344CB8AC3E}">
        <p14:creationId xmlns:p14="http://schemas.microsoft.com/office/powerpoint/2010/main" val="27774719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9745" y="135837"/>
            <a:ext cx="3433157" cy="9704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9745" y="1230885"/>
            <a:ext cx="5877099" cy="108791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9745" y="2460575"/>
            <a:ext cx="6516875" cy="1076385"/>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90377" y="3463187"/>
            <a:ext cx="5881281" cy="1000137"/>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19745" y="4463324"/>
            <a:ext cx="6807823" cy="1176793"/>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90377" y="5718534"/>
            <a:ext cx="4563688" cy="965603"/>
          </a:xfrm>
          <a:prstGeom prst="rect">
            <a:avLst/>
          </a:prstGeom>
        </p:spPr>
      </p:pic>
      <p:sp>
        <p:nvSpPr>
          <p:cNvPr id="2" name="TextBox 1">
            <a:extLst>
              <a:ext uri="{FF2B5EF4-FFF2-40B4-BE49-F238E27FC236}">
                <a16:creationId xmlns:a16="http://schemas.microsoft.com/office/drawing/2014/main" id="{157C17DC-660F-4A63-A667-E68350B60924}"/>
              </a:ext>
            </a:extLst>
          </p:cNvPr>
          <p:cNvSpPr txBox="1"/>
          <p:nvPr/>
        </p:nvSpPr>
        <p:spPr>
          <a:xfrm>
            <a:off x="9033641" y="4867054"/>
            <a:ext cx="2837793" cy="369332"/>
          </a:xfrm>
          <a:prstGeom prst="rect">
            <a:avLst/>
          </a:prstGeom>
          <a:noFill/>
        </p:spPr>
        <p:txBody>
          <a:bodyPr wrap="square" rtlCol="0">
            <a:spAutoFit/>
          </a:bodyPr>
          <a:lstStyle/>
          <a:p>
            <a:r>
              <a:rPr lang="en-GB" b="1" i="1" dirty="0"/>
              <a:t>AND BEHAVIOUR!!</a:t>
            </a:r>
          </a:p>
        </p:txBody>
      </p:sp>
    </p:spTree>
    <p:extLst>
      <p:ext uri="{BB962C8B-B14F-4D97-AF65-F5344CB8AC3E}">
        <p14:creationId xmlns:p14="http://schemas.microsoft.com/office/powerpoint/2010/main" val="18900603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3063E-37FE-E6E2-F6BF-C9ADBFF05F75}"/>
            </a:ext>
          </a:extLst>
        </p:cNvPr>
        <p:cNvGrpSpPr/>
        <p:nvPr/>
      </p:nvGrpSpPr>
      <p:grpSpPr>
        <a:xfrm>
          <a:off x="0" y="0"/>
          <a:ext cx="0" cy="0"/>
          <a:chOff x="0" y="0"/>
          <a:chExt cx="0" cy="0"/>
        </a:xfrm>
      </p:grpSpPr>
      <p:sp>
        <p:nvSpPr>
          <p:cNvPr id="4" name="Subtitle 2">
            <a:extLst>
              <a:ext uri="{FF2B5EF4-FFF2-40B4-BE49-F238E27FC236}">
                <a16:creationId xmlns:a16="http://schemas.microsoft.com/office/drawing/2014/main" id="{ABBC8083-9B8C-F27C-EA89-3D2396205825}"/>
              </a:ext>
            </a:extLst>
          </p:cNvPr>
          <p:cNvSpPr>
            <a:spLocks noGrp="1"/>
          </p:cNvSpPr>
          <p:nvPr>
            <p:ph type="ctrTitle"/>
          </p:nvPr>
        </p:nvSpPr>
        <p:spPr>
          <a:xfrm>
            <a:off x="1734402" y="4470400"/>
            <a:ext cx="10359081" cy="2107821"/>
          </a:xfrm>
        </p:spPr>
        <p:txBody>
          <a:bodyPr>
            <a:noAutofit/>
          </a:bodyPr>
          <a:lstStyle/>
          <a:p>
            <a:pPr marL="342900" indent="-342900" algn="l">
              <a:lnSpc>
                <a:spcPct val="100000"/>
              </a:lnSpc>
              <a:buFont typeface="+mj-lt"/>
              <a:buAutoNum type="arabicPeriod"/>
            </a:pPr>
            <a:r>
              <a:rPr lang="en-GB" sz="1400" dirty="0">
                <a:latin typeface="Microsoft Sans Serif" panose="020B0604020202020204" pitchFamily="34" charset="0"/>
                <a:ea typeface="Microsoft Sans Serif" panose="020B0604020202020204" pitchFamily="34" charset="0"/>
                <a:cs typeface="Microsoft Sans Serif" panose="020B0604020202020204" pitchFamily="34" charset="0"/>
              </a:rPr>
              <a:t>‘ONS: Deaths registered in England and Wales (2019) section six ‘Leading causes of death’. </a:t>
            </a:r>
            <a:r>
              <a:rPr lang="en-GB" sz="1400" dirty="0">
                <a:latin typeface="Microsoft Sans Serif" panose="020B0604020202020204" pitchFamily="34" charset="0"/>
                <a:ea typeface="Microsoft Sans Serif" panose="020B0604020202020204" pitchFamily="34" charset="0"/>
                <a:cs typeface="Microsoft Sans Serif" panose="020B0604020202020204" pitchFamily="34" charset="0"/>
                <a:hlinkClick r:id="rId3">
                  <a:extLst>
                    <a:ext uri="{A12FA001-AC4F-418D-AE19-62706E023703}">
                      <ahyp:hlinkClr xmlns:ahyp="http://schemas.microsoft.com/office/drawing/2018/hyperlinkcolor" val="tx"/>
                    </a:ext>
                  </a:extLst>
                </a:hlinkClick>
              </a:rPr>
              <a:t>www.ons.gov.uk/releases/deathsregisteredinenglandandwales2019</a:t>
            </a:r>
            <a:r>
              <a:rPr lang="en-GB" sz="1400" dirty="0">
                <a:latin typeface="Microsoft Sans Serif" panose="020B0604020202020204" pitchFamily="34" charset="0"/>
                <a:ea typeface="Microsoft Sans Serif" panose="020B0604020202020204" pitchFamily="34" charset="0"/>
                <a:cs typeface="Microsoft Sans Serif" panose="020B0604020202020204" pitchFamily="34" charset="0"/>
              </a:rPr>
              <a:t> </a:t>
            </a:r>
          </a:p>
          <a:p>
            <a:pPr marL="342900" indent="-342900" algn="l">
              <a:lnSpc>
                <a:spcPct val="100000"/>
              </a:lnSpc>
              <a:buFont typeface="+mj-lt"/>
              <a:buAutoNum type="arabicPeriod"/>
            </a:pPr>
            <a:r>
              <a:rPr lang="en-GB" sz="1400" dirty="0">
                <a:latin typeface="Microsoft Sans Serif" panose="020B0604020202020204" pitchFamily="34" charset="0"/>
                <a:ea typeface="Microsoft Sans Serif" panose="020B0604020202020204" pitchFamily="34" charset="0"/>
                <a:cs typeface="Microsoft Sans Serif" panose="020B0604020202020204" pitchFamily="34" charset="0"/>
              </a:rPr>
              <a:t>Suicide by children and young people, National Confidential inquiry into suicide and homicide by people with mental illness. July 2017. University of Manchester.</a:t>
            </a:r>
            <a:br>
              <a:rPr lang="en-GB" sz="1400" dirty="0">
                <a:latin typeface="Microsoft Sans Serif" panose="020B0604020202020204" pitchFamily="34" charset="0"/>
                <a:ea typeface="Microsoft Sans Serif" panose="020B0604020202020204" pitchFamily="34" charset="0"/>
                <a:cs typeface="Microsoft Sans Serif" panose="020B0604020202020204" pitchFamily="34" charset="0"/>
              </a:rPr>
            </a:br>
            <a:r>
              <a:rPr lang="en-GB" sz="1400" dirty="0">
                <a:latin typeface="Microsoft Sans Serif" panose="020B0604020202020204" pitchFamily="34" charset="0"/>
                <a:ea typeface="Microsoft Sans Serif" panose="020B0604020202020204" pitchFamily="34" charset="0"/>
                <a:cs typeface="Microsoft Sans Serif" panose="020B0604020202020204" pitchFamily="34" charset="0"/>
                <a:hlinkClick r:id="rId4">
                  <a:extLst>
                    <a:ext uri="{A12FA001-AC4F-418D-AE19-62706E023703}">
                      <ahyp:hlinkClr xmlns:ahyp="http://schemas.microsoft.com/office/drawing/2018/hyperlinkcolor" val="tx"/>
                    </a:ext>
                  </a:extLst>
                </a:hlinkClick>
              </a:rPr>
              <a:t>https://sites.manchester.ac.uk/ncish/reports/suicide-by-children-and-young-people/</a:t>
            </a:r>
            <a:r>
              <a:rPr lang="en-GB" sz="1400" dirty="0">
                <a:latin typeface="Microsoft Sans Serif" panose="020B0604020202020204" pitchFamily="34" charset="0"/>
                <a:ea typeface="Microsoft Sans Serif" panose="020B0604020202020204" pitchFamily="34" charset="0"/>
                <a:cs typeface="Microsoft Sans Serif" panose="020B0604020202020204" pitchFamily="34" charset="0"/>
              </a:rPr>
              <a:t> </a:t>
            </a:r>
          </a:p>
          <a:p>
            <a:pPr marL="342900" indent="-342900" algn="l">
              <a:lnSpc>
                <a:spcPct val="100000"/>
              </a:lnSpc>
              <a:buFont typeface="+mj-lt"/>
              <a:buAutoNum type="arabicPeriod"/>
            </a:pPr>
            <a:r>
              <a:rPr lang="en-GB" sz="1400" dirty="0">
                <a:latin typeface="Microsoft Sans Serif" panose="020B0604020202020204" pitchFamily="34" charset="0"/>
                <a:ea typeface="Microsoft Sans Serif" panose="020B0604020202020204" pitchFamily="34" charset="0"/>
                <a:cs typeface="Microsoft Sans Serif" panose="020B0604020202020204" pitchFamily="34" charset="0"/>
              </a:rPr>
              <a:t>World Health Organisation, fact-sheets, suicide. </a:t>
            </a:r>
            <a:r>
              <a:rPr lang="en-GB" sz="1400" dirty="0">
                <a:latin typeface="Microsoft Sans Serif" panose="020B0604020202020204" pitchFamily="34" charset="0"/>
                <a:ea typeface="Microsoft Sans Serif" panose="020B0604020202020204" pitchFamily="34" charset="0"/>
                <a:cs typeface="Microsoft Sans Serif" panose="020B0604020202020204" pitchFamily="34" charset="0"/>
                <a:hlinkClick r:id="rId5">
                  <a:extLst>
                    <a:ext uri="{A12FA001-AC4F-418D-AE19-62706E023703}">
                      <ahyp:hlinkClr xmlns:ahyp="http://schemas.microsoft.com/office/drawing/2018/hyperlinkcolor" val="tx"/>
                    </a:ext>
                  </a:extLst>
                </a:hlinkClick>
              </a:rPr>
              <a:t>www.who.int/news-room/fact-sheets/detail/suicide</a:t>
            </a:r>
            <a:r>
              <a:rPr lang="en-GB" sz="1400" dirty="0">
                <a:latin typeface="Microsoft Sans Serif" panose="020B0604020202020204" pitchFamily="34" charset="0"/>
                <a:ea typeface="Microsoft Sans Serif" panose="020B0604020202020204" pitchFamily="34" charset="0"/>
                <a:cs typeface="Microsoft Sans Serif" panose="020B0604020202020204" pitchFamily="34" charset="0"/>
              </a:rPr>
              <a:t> </a:t>
            </a:r>
          </a:p>
          <a:p>
            <a:pPr marL="342900" indent="-342900" algn="l">
              <a:lnSpc>
                <a:spcPct val="100000"/>
              </a:lnSpc>
              <a:buFont typeface="+mj-lt"/>
              <a:buAutoNum type="arabicPeriod"/>
            </a:pPr>
            <a:r>
              <a:rPr lang="en-GB" sz="1400" dirty="0">
                <a:latin typeface="Microsoft Sans Serif" panose="020B0604020202020204" pitchFamily="34" charset="0"/>
                <a:ea typeface="Microsoft Sans Serif" panose="020B0604020202020204" pitchFamily="34" charset="0"/>
                <a:cs typeface="Microsoft Sans Serif" panose="020B0604020202020204" pitchFamily="34" charset="0"/>
              </a:rPr>
              <a:t>On the Edge, Childline, Spotlight report on suicide. </a:t>
            </a:r>
            <a:r>
              <a:rPr lang="en-GB" sz="1400" dirty="0">
                <a:latin typeface="Microsoft Sans Serif" panose="020B0604020202020204" pitchFamily="34" charset="0"/>
                <a:ea typeface="Microsoft Sans Serif" panose="020B0604020202020204" pitchFamily="34" charset="0"/>
                <a:cs typeface="Microsoft Sans Serif" panose="020B0604020202020204" pitchFamily="34" charset="0"/>
                <a:hlinkClick r:id="rId6">
                  <a:extLst>
                    <a:ext uri="{A12FA001-AC4F-418D-AE19-62706E023703}">
                      <ahyp:hlinkClr xmlns:ahyp="http://schemas.microsoft.com/office/drawing/2018/hyperlinkcolor" val="tx"/>
                    </a:ext>
                  </a:extLst>
                </a:hlinkClick>
              </a:rPr>
              <a:t>www.suicideinfo.ca/resource/siecno-20150292/</a:t>
            </a:r>
            <a:r>
              <a:rPr lang="en-GB" sz="1400" dirty="0">
                <a:latin typeface="Microsoft Sans Serif" panose="020B0604020202020204" pitchFamily="34" charset="0"/>
                <a:ea typeface="Microsoft Sans Serif" panose="020B0604020202020204" pitchFamily="34" charset="0"/>
                <a:cs typeface="Microsoft Sans Serif" panose="020B0604020202020204" pitchFamily="34" charset="0"/>
              </a:rPr>
              <a:t> </a:t>
            </a:r>
          </a:p>
          <a:p>
            <a:pPr marL="342900" indent="-342900" algn="l">
              <a:lnSpc>
                <a:spcPct val="100000"/>
              </a:lnSpc>
              <a:buFont typeface="+mj-lt"/>
              <a:buAutoNum type="arabicPeriod"/>
            </a:pPr>
            <a:r>
              <a:rPr lang="en-GB" sz="1400" dirty="0">
                <a:latin typeface="Microsoft Sans Serif" panose="020B0604020202020204" pitchFamily="34" charset="0"/>
                <a:ea typeface="Microsoft Sans Serif" panose="020B0604020202020204" pitchFamily="34" charset="0"/>
                <a:cs typeface="Microsoft Sans Serif" panose="020B0604020202020204" pitchFamily="34" charset="0"/>
                <a:hlinkClick r:id="rId7">
                  <a:extLst>
                    <a:ext uri="{A12FA001-AC4F-418D-AE19-62706E023703}">
                      <ahyp:hlinkClr xmlns:ahyp="http://schemas.microsoft.com/office/drawing/2018/hyperlinkcolor" val="tx"/>
                    </a:ext>
                  </a:extLst>
                </a:hlinkClick>
              </a:rPr>
              <a:t>www.nspcc.org.uk/preventing-abuse/keeping-children-safe/mental-health-suicidal-thoughts-children/</a:t>
            </a:r>
            <a:r>
              <a:rPr lang="en-GB" sz="1400" dirty="0">
                <a:latin typeface="Microsoft Sans Serif" panose="020B0604020202020204" pitchFamily="34" charset="0"/>
                <a:ea typeface="Microsoft Sans Serif" panose="020B0604020202020204" pitchFamily="34" charset="0"/>
                <a:cs typeface="Microsoft Sans Serif" panose="020B0604020202020204" pitchFamily="34" charset="0"/>
              </a:rPr>
              <a:t> </a:t>
            </a:r>
          </a:p>
          <a:p>
            <a:pPr marL="342900" indent="-342900" algn="l">
              <a:lnSpc>
                <a:spcPct val="100000"/>
              </a:lnSpc>
              <a:buFont typeface="+mj-lt"/>
              <a:buAutoNum type="arabicPeriod"/>
            </a:pPr>
            <a:r>
              <a:rPr lang="en-GB" sz="1400" dirty="0">
                <a:latin typeface="Microsoft Sans Serif" panose="020B0604020202020204" pitchFamily="34" charset="0"/>
                <a:ea typeface="Microsoft Sans Serif" panose="020B0604020202020204" pitchFamily="34" charset="0"/>
                <a:cs typeface="Microsoft Sans Serif" panose="020B0604020202020204" pitchFamily="34" charset="0"/>
                <a:hlinkClick r:id="rId8">
                  <a:extLst>
                    <a:ext uri="{A12FA001-AC4F-418D-AE19-62706E023703}">
                      <ahyp:hlinkClr xmlns:ahyp="http://schemas.microsoft.com/office/drawing/2018/hyperlinkcolor" val="tx"/>
                    </a:ext>
                  </a:extLst>
                </a:hlinkClick>
              </a:rPr>
              <a:t>www.health.ny.gov/prevention/injury_prevention/children/fact_sheets/10-19_years/suicide_prevention_10-19_years.htm</a:t>
            </a:r>
            <a:endParaRPr lang="en-GB" sz="1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342900" indent="-342900" algn="l">
              <a:lnSpc>
                <a:spcPct val="100000"/>
              </a:lnSpc>
              <a:buFont typeface="+mj-lt"/>
              <a:buAutoNum type="arabicPeriod"/>
            </a:pPr>
            <a:r>
              <a:rPr lang="en-GB" sz="1400" dirty="0">
                <a:latin typeface="Microsoft Sans Serif" panose="020B0604020202020204" pitchFamily="34" charset="0"/>
                <a:ea typeface="Microsoft Sans Serif" panose="020B0604020202020204" pitchFamily="34" charset="0"/>
                <a:cs typeface="Microsoft Sans Serif" panose="020B0604020202020204" pitchFamily="34" charset="0"/>
                <a:hlinkClick r:id="rId9">
                  <a:extLst>
                    <a:ext uri="{A12FA001-AC4F-418D-AE19-62706E023703}">
                      <ahyp:hlinkClr xmlns:ahyp="http://schemas.microsoft.com/office/drawing/2018/hyperlinkcolor" val="tx"/>
                    </a:ext>
                  </a:extLst>
                </a:hlinkClick>
              </a:rPr>
              <a:t>www.samaritans.org/active-listening</a:t>
            </a:r>
            <a:endParaRPr lang="en-GB" sz="1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342900" indent="-342900" algn="l">
              <a:lnSpc>
                <a:spcPct val="100000"/>
              </a:lnSpc>
              <a:buFont typeface="+mj-lt"/>
              <a:buAutoNum type="arabicPeriod"/>
            </a:pPr>
            <a:r>
              <a:rPr lang="en-GB" sz="1400" dirty="0">
                <a:latin typeface="Microsoft Sans Serif" panose="020B0604020202020204" pitchFamily="34" charset="0"/>
                <a:ea typeface="Microsoft Sans Serif" panose="020B0604020202020204" pitchFamily="34" charset="0"/>
                <a:cs typeface="Microsoft Sans Serif" panose="020B0604020202020204" pitchFamily="34" charset="0"/>
                <a:hlinkClick r:id="rId10">
                  <a:extLst>
                    <a:ext uri="{A12FA001-AC4F-418D-AE19-62706E023703}">
                      <ahyp:hlinkClr xmlns:ahyp="http://schemas.microsoft.com/office/drawing/2018/hyperlinkcolor" val="tx"/>
                    </a:ext>
                  </a:extLst>
                </a:hlinkClick>
              </a:rPr>
              <a:t>https://blog.oup.com/2016/09/impact-awareness-suicide-prevention-day/</a:t>
            </a:r>
            <a:endParaRPr lang="en-GB" sz="1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342900" indent="-342900" algn="l">
              <a:lnSpc>
                <a:spcPct val="100000"/>
              </a:lnSpc>
              <a:buFont typeface="+mj-lt"/>
              <a:buAutoNum type="arabicPeriod"/>
            </a:pPr>
            <a:r>
              <a:rPr lang="en-GB" sz="1400" dirty="0">
                <a:latin typeface="Microsoft Sans Serif" panose="020B0604020202020204" pitchFamily="34" charset="0"/>
                <a:ea typeface="Microsoft Sans Serif" panose="020B0604020202020204" pitchFamily="34" charset="0"/>
                <a:cs typeface="Microsoft Sans Serif" panose="020B0604020202020204" pitchFamily="34" charset="0"/>
                <a:hlinkClick r:id="rId11">
                  <a:extLst>
                    <a:ext uri="{A12FA001-AC4F-418D-AE19-62706E023703}">
                      <ahyp:hlinkClr xmlns:ahyp="http://schemas.microsoft.com/office/drawing/2018/hyperlinkcolor" val="tx"/>
                    </a:ext>
                  </a:extLst>
                </a:hlinkClick>
              </a:rPr>
              <a:t>https://documents.manchester.ac.uk/</a:t>
            </a:r>
            <a:endParaRPr lang="en-GB" sz="1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342900" indent="-342900" algn="l">
              <a:lnSpc>
                <a:spcPct val="100000"/>
              </a:lnSpc>
              <a:buFont typeface="+mj-lt"/>
              <a:buAutoNum type="arabicPeriod"/>
            </a:pPr>
            <a:r>
              <a:rPr lang="en-GB" sz="1400" dirty="0">
                <a:effectLst/>
                <a:latin typeface="Microsoft Sans Serif" panose="020B0604020202020204" pitchFamily="34" charset="0"/>
                <a:ea typeface="Microsoft Sans Serif" panose="020B0604020202020204" pitchFamily="34" charset="0"/>
                <a:cs typeface="Microsoft Sans Serif" panose="020B0604020202020204" pitchFamily="34" charset="0"/>
                <a:hlinkClick r:id="rId12" tooltip="Original URL: https://learning.nspcc.org.uk/research-resources/statistics-briefings/childline-nspcc-helpline-statistics. Click or tap if you trust this link.">
                  <a:extLst>
                    <a:ext uri="{A12FA001-AC4F-418D-AE19-62706E023703}">
                      <ahyp:hlinkClr xmlns:ahyp="http://schemas.microsoft.com/office/drawing/2018/hyperlinkcolor" val="tx"/>
                    </a:ext>
                  </a:extLst>
                </a:hlinkClick>
              </a:rPr>
              <a:t>Childline statistics and NSPCC Helpline statistics | NSPCC Learning</a:t>
            </a:r>
            <a:endParaRPr lang="en-GB" sz="14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l">
              <a:lnSpc>
                <a:spcPct val="100000"/>
              </a:lnSpc>
            </a:pPr>
            <a:r>
              <a:rPr lang="en-GB" sz="1400" dirty="0">
                <a:latin typeface="Microsoft Sans Serif" panose="020B0604020202020204" pitchFamily="34" charset="0"/>
                <a:ea typeface="Microsoft Sans Serif" panose="020B0604020202020204" pitchFamily="34" charset="0"/>
                <a:cs typeface="Microsoft Sans Serif" panose="020B0604020202020204" pitchFamily="34" charset="0"/>
              </a:rPr>
              <a:t>11. Over 105,000 Childline counselling sessions focus on children struggling with mental health issues | NSPCC</a:t>
            </a:r>
            <a:br>
              <a:rPr lang="en-GB" sz="1400" dirty="0">
                <a:latin typeface="Microsoft Sans Serif" panose="020B0604020202020204" pitchFamily="34" charset="0"/>
                <a:ea typeface="Microsoft Sans Serif" panose="020B0604020202020204" pitchFamily="34" charset="0"/>
                <a:cs typeface="Microsoft Sans Serif" panose="020B0604020202020204" pitchFamily="34" charset="0"/>
              </a:rPr>
            </a:br>
            <a:r>
              <a:rPr lang="en-GB" sz="1400" dirty="0">
                <a:latin typeface="Microsoft Sans Serif" panose="020B0604020202020204" pitchFamily="34" charset="0"/>
                <a:ea typeface="Microsoft Sans Serif" panose="020B0604020202020204" pitchFamily="34" charset="0"/>
                <a:cs typeface="Microsoft Sans Serif" panose="020B0604020202020204" pitchFamily="34" charset="0"/>
              </a:rPr>
              <a:t>12. </a:t>
            </a:r>
            <a:r>
              <a:rPr lang="en-GB" sz="1400" dirty="0">
                <a:effectLst/>
                <a:latin typeface="Microsoft Sans Serif" panose="020B0604020202020204" pitchFamily="34" charset="0"/>
                <a:ea typeface="Microsoft Sans Serif" panose="020B0604020202020204" pitchFamily="34" charset="0"/>
                <a:cs typeface="Microsoft Sans Serif" panose="020B0604020202020204" pitchFamily="34" charset="0"/>
              </a:rPr>
              <a:t>National Confidential Inquiry into Suicide and Safety in Mental Health </a:t>
            </a:r>
            <a:br>
              <a:rPr lang="en-GB" sz="1400" dirty="0">
                <a:effectLst/>
                <a:latin typeface="Microsoft Sans Serif" panose="020B0604020202020204" pitchFamily="34" charset="0"/>
                <a:ea typeface="Microsoft Sans Serif" panose="020B0604020202020204" pitchFamily="34" charset="0"/>
                <a:cs typeface="Microsoft Sans Serif" panose="020B0604020202020204" pitchFamily="34" charset="0"/>
              </a:rPr>
            </a:br>
            <a:r>
              <a:rPr lang="en-GB" sz="1400" dirty="0">
                <a:effectLst/>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1400" dirty="0">
                <a:effectLst/>
                <a:latin typeface="Microsoft Sans Serif" panose="020B0604020202020204" pitchFamily="34" charset="0"/>
                <a:ea typeface="Microsoft Sans Serif" panose="020B0604020202020204" pitchFamily="34" charset="0"/>
                <a:cs typeface="Microsoft Sans Serif" panose="020B0604020202020204" pitchFamily="34" charset="0"/>
                <a:hlinkClick r:id="rId13">
                  <a:extLst>
                    <a:ext uri="{A12FA001-AC4F-418D-AE19-62706E023703}">
                      <ahyp:hlinkClr xmlns:ahyp="http://schemas.microsoft.com/office/drawing/2018/hyperlinkcolor" val="tx"/>
                    </a:ext>
                  </a:extLst>
                </a:hlinkClick>
              </a:rPr>
              <a:t>https://nspa.org.uk/wp-content/uploads/2022/04/NCISH-2022-report-bookmarked-FINAL.pdf</a:t>
            </a:r>
            <a:br>
              <a:rPr lang="en-GB" sz="1400" dirty="0">
                <a:effectLst/>
                <a:latin typeface="Microsoft Sans Serif" panose="020B0604020202020204" pitchFamily="34" charset="0"/>
                <a:ea typeface="Microsoft Sans Serif" panose="020B0604020202020204" pitchFamily="34" charset="0"/>
                <a:cs typeface="Microsoft Sans Serif" panose="020B0604020202020204" pitchFamily="34" charset="0"/>
              </a:rPr>
            </a:br>
            <a:r>
              <a:rPr lang="en-GB" sz="1400" dirty="0">
                <a:effectLst/>
                <a:latin typeface="Microsoft Sans Serif" panose="020B0604020202020204" pitchFamily="34" charset="0"/>
                <a:ea typeface="Microsoft Sans Serif" panose="020B0604020202020204" pitchFamily="34" charset="0"/>
                <a:cs typeface="Microsoft Sans Serif" panose="020B0604020202020204" pitchFamily="34" charset="0"/>
              </a:rPr>
              <a:t>13. National Confidential Inquiry into Suicide and Safety in Mental Health</a:t>
            </a:r>
            <a:br>
              <a:rPr lang="en-GB" sz="1400" dirty="0">
                <a:effectLst/>
                <a:latin typeface="Microsoft Sans Serif" panose="020B0604020202020204" pitchFamily="34" charset="0"/>
                <a:ea typeface="Microsoft Sans Serif" panose="020B0604020202020204" pitchFamily="34" charset="0"/>
                <a:cs typeface="Microsoft Sans Serif" panose="020B0604020202020204" pitchFamily="34" charset="0"/>
              </a:rPr>
            </a:br>
            <a:r>
              <a:rPr lang="en-GB" sz="1400" dirty="0">
                <a:effectLst/>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GB" sz="1400" dirty="0">
                <a:effectLst/>
                <a:latin typeface="Microsoft Sans Serif" panose="020B0604020202020204" pitchFamily="34" charset="0"/>
                <a:ea typeface="Microsoft Sans Serif" panose="020B0604020202020204" pitchFamily="34" charset="0"/>
                <a:cs typeface="Microsoft Sans Serif" panose="020B0604020202020204" pitchFamily="34" charset="0"/>
                <a:hlinkClick r:id="rId14">
                  <a:extLst>
                    <a:ext uri="{A12FA001-AC4F-418D-AE19-62706E023703}">
                      <ahyp:hlinkClr xmlns:ahyp="http://schemas.microsoft.com/office/drawing/2018/hyperlinkcolor" val="tx"/>
                    </a:ext>
                  </a:extLst>
                </a:hlinkClick>
              </a:rPr>
              <a:t>https://research.manchester.ac.uk/en/projects/national-confidential-inquiry-into-suicide-and-safety-in-mental-h</a:t>
            </a:r>
            <a:br>
              <a:rPr lang="en-GB" sz="1400" dirty="0">
                <a:solidFill>
                  <a:srgbClr val="000000"/>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br>
            <a:br>
              <a:rPr lang="en-GB" sz="1400" dirty="0">
                <a:solidFill>
                  <a:srgbClr val="000000"/>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br>
            <a:br>
              <a:rPr lang="en-GB" sz="1400" dirty="0">
                <a:solidFill>
                  <a:srgbClr val="000000"/>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br>
            <a:r>
              <a:rPr lang="en-GB" sz="1400" dirty="0">
                <a:solidFill>
                  <a:srgbClr val="000000"/>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 </a:t>
            </a:r>
            <a:br>
              <a:rPr lang="en-GB" sz="1400" dirty="0">
                <a:solidFill>
                  <a:srgbClr val="000000"/>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br>
            <a:br>
              <a:rPr lang="en-GB" sz="1400" dirty="0">
                <a:solidFill>
                  <a:srgbClr val="000000"/>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br>
            <a:br>
              <a:rPr lang="en-GB" sz="1400" dirty="0">
                <a:solidFill>
                  <a:srgbClr val="000000"/>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br>
            <a:endParaRPr lang="en-GB" sz="1400" dirty="0">
              <a:solidFill>
                <a:srgbClr val="000000"/>
              </a:solidFill>
              <a:effectLst/>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Title 1">
            <a:extLst>
              <a:ext uri="{FF2B5EF4-FFF2-40B4-BE49-F238E27FC236}">
                <a16:creationId xmlns:a16="http://schemas.microsoft.com/office/drawing/2014/main" id="{2E33170D-A7AC-43BC-2891-5EB5A3904C9D}"/>
              </a:ext>
            </a:extLst>
          </p:cNvPr>
          <p:cNvSpPr txBox="1">
            <a:spLocks/>
          </p:cNvSpPr>
          <p:nvPr/>
        </p:nvSpPr>
        <p:spPr>
          <a:xfrm>
            <a:off x="1832919" y="118691"/>
            <a:ext cx="10260564" cy="9956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b="1"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References </a:t>
            </a:r>
          </a:p>
        </p:txBody>
      </p:sp>
    </p:spTree>
    <p:extLst>
      <p:ext uri="{BB962C8B-B14F-4D97-AF65-F5344CB8AC3E}">
        <p14:creationId xmlns:p14="http://schemas.microsoft.com/office/powerpoint/2010/main" val="6762666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7940" r="35159" b="57643"/>
          <a:stretch/>
        </p:blipFill>
        <p:spPr>
          <a:xfrm>
            <a:off x="1884783" y="1149123"/>
            <a:ext cx="3343253" cy="2903403"/>
          </a:xfrm>
          <a:prstGeom prst="rect">
            <a:avLst/>
          </a:prstGeom>
        </p:spPr>
      </p:pic>
      <p:sp>
        <p:nvSpPr>
          <p:cNvPr id="2" name="Title 1"/>
          <p:cNvSpPr>
            <a:spLocks noGrp="1"/>
          </p:cNvSpPr>
          <p:nvPr>
            <p:ph type="ctrTitle"/>
          </p:nvPr>
        </p:nvSpPr>
        <p:spPr>
          <a:xfrm>
            <a:off x="3783567" y="2393741"/>
            <a:ext cx="4569602" cy="916680"/>
          </a:xfrm>
        </p:spPr>
        <p:txBody>
          <a:bodyPr>
            <a:noAutofit/>
          </a:bodyPr>
          <a:lstStyle/>
          <a:p>
            <a:pPr algn="l"/>
            <a:r>
              <a:rPr lang="en-GB" sz="5400"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pot the signs</a:t>
            </a:r>
          </a:p>
        </p:txBody>
      </p:sp>
      <p:sp>
        <p:nvSpPr>
          <p:cNvPr id="6" name="Subtitle 2"/>
          <p:cNvSpPr>
            <a:spLocks noGrp="1"/>
          </p:cNvSpPr>
          <p:nvPr>
            <p:ph type="subTitle" idx="1"/>
          </p:nvPr>
        </p:nvSpPr>
        <p:spPr>
          <a:xfrm>
            <a:off x="5037104" y="3547580"/>
            <a:ext cx="4279640" cy="1954644"/>
          </a:xfrm>
        </p:spPr>
        <p:txBody>
          <a:bodyPr>
            <a:normAutofit/>
          </a:bodyPr>
          <a:lstStyle/>
          <a:p>
            <a:r>
              <a:rPr lang="en-GB" sz="3600" dirty="0">
                <a:solidFill>
                  <a:srgbClr val="FF0293"/>
                </a:solidFill>
                <a:latin typeface="Microsoft Sans Serif" panose="020B0604020202020204" pitchFamily="34" charset="0"/>
                <a:ea typeface="Microsoft Sans Serif" panose="020B0604020202020204" pitchFamily="34" charset="0"/>
                <a:cs typeface="Microsoft Sans Serif" panose="020B0604020202020204" pitchFamily="34" charset="0"/>
              </a:rPr>
              <a:t>“What’s predictable is preventable”</a:t>
            </a:r>
          </a:p>
        </p:txBody>
      </p:sp>
      <p:sp>
        <p:nvSpPr>
          <p:cNvPr id="3" name="TextBox 2"/>
          <p:cNvSpPr txBox="1"/>
          <p:nvPr/>
        </p:nvSpPr>
        <p:spPr>
          <a:xfrm>
            <a:off x="2659225" y="927030"/>
            <a:ext cx="1296956" cy="3170099"/>
          </a:xfrm>
          <a:prstGeom prst="rect">
            <a:avLst/>
          </a:prstGeom>
          <a:noFill/>
        </p:spPr>
        <p:txBody>
          <a:bodyPr wrap="square" rtlCol="0">
            <a:spAutoFit/>
          </a:bodyPr>
          <a:lstStyle/>
          <a:p>
            <a:r>
              <a:rPr lang="en-GB" sz="20000" dirty="0">
                <a:latin typeface="Milord" pitchFamily="2" charset="0"/>
              </a:rPr>
              <a:t>S</a:t>
            </a:r>
          </a:p>
        </p:txBody>
      </p:sp>
      <p:pic>
        <p:nvPicPr>
          <p:cNvPr id="7" name="Picture 6"/>
          <p:cNvPicPr>
            <a:picLocks noChangeAspect="1"/>
          </p:cNvPicPr>
          <p:nvPr/>
        </p:nvPicPr>
        <p:blipFill>
          <a:blip r:embed="rId4"/>
          <a:stretch>
            <a:fillRect/>
          </a:stretch>
        </p:blipFill>
        <p:spPr>
          <a:xfrm rot="263991">
            <a:off x="8698633" y="1046000"/>
            <a:ext cx="2215548" cy="4528839"/>
          </a:xfrm>
          <a:prstGeom prst="rect">
            <a:avLst/>
          </a:prstGeom>
        </p:spPr>
      </p:pic>
      <p:pic>
        <p:nvPicPr>
          <p:cNvPr id="4" name="Picture 4" descr="Breaking the mental health stigma - The Yorkie - York news">
            <a:extLst>
              <a:ext uri="{FF2B5EF4-FFF2-40B4-BE49-F238E27FC236}">
                <a16:creationId xmlns:a16="http://schemas.microsoft.com/office/drawing/2014/main" id="{F16C3EDB-5646-8C1D-6FE8-69E529770FE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1903" y="4875240"/>
            <a:ext cx="2823848" cy="198276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98986DE6-4233-EB52-9BC7-F8B2FD508F35}"/>
              </a:ext>
            </a:extLst>
          </p:cNvPr>
          <p:cNvSpPr txBox="1">
            <a:spLocks/>
          </p:cNvSpPr>
          <p:nvPr/>
        </p:nvSpPr>
        <p:spPr>
          <a:xfrm>
            <a:off x="4840641" y="4894695"/>
            <a:ext cx="4559137" cy="1468943"/>
          </a:xfrm>
          <a:prstGeom prst="rect">
            <a:avLst/>
          </a:prstGeom>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None/>
            </a:pPr>
            <a:r>
              <a:rPr lang="en-GB" sz="2000" b="1" i="1" dirty="0">
                <a:solidFill>
                  <a:srgbClr val="FF0293"/>
                </a:solidFill>
                <a:latin typeface="Microsoft Sans Serif" panose="020B0604020202020204" pitchFamily="34" charset="0"/>
                <a:ea typeface="Microsoft Sans Serif" panose="020B0604020202020204" pitchFamily="34" charset="0"/>
                <a:cs typeface="Microsoft Sans Serif" panose="020B0604020202020204" pitchFamily="34" charset="0"/>
              </a:rPr>
              <a:t>HOWEVER</a:t>
            </a:r>
          </a:p>
          <a:p>
            <a:pPr marL="0" indent="0" algn="ctr">
              <a:buNone/>
            </a:pPr>
            <a:r>
              <a:rPr lang="en-GB" sz="2000" dirty="0">
                <a:solidFill>
                  <a:srgbClr val="FF0293"/>
                </a:solidFill>
                <a:latin typeface="Microsoft Sans Serif" panose="020B0604020202020204" pitchFamily="34" charset="0"/>
                <a:ea typeface="Microsoft Sans Serif" panose="020B0604020202020204" pitchFamily="34" charset="0"/>
                <a:cs typeface="Microsoft Sans Serif" panose="020B0604020202020204" pitchFamily="34" charset="0"/>
              </a:rPr>
              <a:t>40% of completed suicides happened ‘out of the blue’</a:t>
            </a:r>
          </a:p>
        </p:txBody>
      </p:sp>
    </p:spTree>
    <p:extLst>
      <p:ext uri="{BB962C8B-B14F-4D97-AF65-F5344CB8AC3E}">
        <p14:creationId xmlns:p14="http://schemas.microsoft.com/office/powerpoint/2010/main" val="11365840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3E2EF-5164-0E4B-00E1-4F4FA33A819D}"/>
            </a:ext>
          </a:extLst>
        </p:cNvPr>
        <p:cNvGrpSpPr/>
        <p:nvPr/>
      </p:nvGrpSpPr>
      <p:grpSpPr>
        <a:xfrm>
          <a:off x="0" y="0"/>
          <a:ext cx="0" cy="0"/>
          <a:chOff x="0" y="0"/>
          <a:chExt cx="0" cy="0"/>
        </a:xfrm>
      </p:grpSpPr>
      <p:pic>
        <p:nvPicPr>
          <p:cNvPr id="13" name="Picture 12" descr="Graphical user interface, application&#10;&#10;Description automatically generated">
            <a:extLst>
              <a:ext uri="{FF2B5EF4-FFF2-40B4-BE49-F238E27FC236}">
                <a16:creationId xmlns:a16="http://schemas.microsoft.com/office/drawing/2014/main" id="{CDEDAE34-3AAD-7E76-522B-117DF91912FC}"/>
              </a:ext>
            </a:extLst>
          </p:cNvPr>
          <p:cNvPicPr>
            <a:picLocks noChangeAspect="1"/>
          </p:cNvPicPr>
          <p:nvPr/>
        </p:nvPicPr>
        <p:blipFill rotWithShape="1">
          <a:blip r:embed="rId3"/>
          <a:srcRect l="37625" t="17962" r="32861" b="6874"/>
          <a:stretch/>
        </p:blipFill>
        <p:spPr bwMode="auto">
          <a:xfrm>
            <a:off x="6096000" y="966928"/>
            <a:ext cx="3873062" cy="5646319"/>
          </a:xfrm>
          <a:prstGeom prst="rect">
            <a:avLst/>
          </a:prstGeom>
          <a:ln>
            <a:noFill/>
          </a:ln>
          <a:extLst>
            <a:ext uri="{53640926-AAD7-44D8-BBD7-CCE9431645EC}">
              <a14:shadowObscured xmlns:a14="http://schemas.microsoft.com/office/drawing/2010/main"/>
            </a:ext>
          </a:extLst>
        </p:spPr>
      </p:pic>
      <p:pic>
        <p:nvPicPr>
          <p:cNvPr id="14" name="Picture 13" descr="Graphical user interface, application&#10;&#10;Description automatically generated">
            <a:extLst>
              <a:ext uri="{FF2B5EF4-FFF2-40B4-BE49-F238E27FC236}">
                <a16:creationId xmlns:a16="http://schemas.microsoft.com/office/drawing/2014/main" id="{EE2BDBA2-7EC9-65E1-3350-5B7602C43D7B}"/>
              </a:ext>
            </a:extLst>
          </p:cNvPr>
          <p:cNvPicPr>
            <a:picLocks noChangeAspect="1"/>
          </p:cNvPicPr>
          <p:nvPr/>
        </p:nvPicPr>
        <p:blipFill rotWithShape="1">
          <a:blip r:embed="rId4"/>
          <a:srcRect l="37758" t="18199" r="33126" b="7819"/>
          <a:stretch/>
        </p:blipFill>
        <p:spPr bwMode="auto">
          <a:xfrm>
            <a:off x="1931437" y="966928"/>
            <a:ext cx="3950838" cy="5646320"/>
          </a:xfrm>
          <a:prstGeom prst="rect">
            <a:avLst/>
          </a:prstGeom>
          <a:ln>
            <a:noFill/>
          </a:ln>
          <a:extLst>
            <a:ext uri="{53640926-AAD7-44D8-BBD7-CCE9431645EC}">
              <a14:shadowObscured xmlns:a14="http://schemas.microsoft.com/office/drawing/2010/main"/>
            </a:ext>
          </a:extLst>
        </p:spPr>
      </p:pic>
      <p:sp>
        <p:nvSpPr>
          <p:cNvPr id="15" name="Title 1">
            <a:extLst>
              <a:ext uri="{FF2B5EF4-FFF2-40B4-BE49-F238E27FC236}">
                <a16:creationId xmlns:a16="http://schemas.microsoft.com/office/drawing/2014/main" id="{7BA33322-661D-8501-08EE-56BE83672266}"/>
              </a:ext>
            </a:extLst>
          </p:cNvPr>
          <p:cNvSpPr>
            <a:spLocks noGrp="1"/>
          </p:cNvSpPr>
          <p:nvPr>
            <p:ph type="ctrTitle"/>
          </p:nvPr>
        </p:nvSpPr>
        <p:spPr>
          <a:xfrm>
            <a:off x="1931437" y="385151"/>
            <a:ext cx="10079331" cy="581777"/>
          </a:xfrm>
        </p:spPr>
        <p:txBody>
          <a:bodyPr>
            <a:noAutofit/>
          </a:bodyPr>
          <a:lstStyle/>
          <a:p>
            <a:pPr algn="l"/>
            <a:r>
              <a:rPr lang="en-GB" sz="4400" b="1" dirty="0">
                <a:solidFill>
                  <a:srgbClr val="453B3A"/>
                </a:solidFill>
                <a:latin typeface="Microsoft Sans Serif" panose="020B0604020202020204" pitchFamily="34" charset="0"/>
                <a:ea typeface="Microsoft Sans Serif" panose="020B0604020202020204" pitchFamily="34" charset="0"/>
                <a:cs typeface="Microsoft Sans Serif" panose="020B0604020202020204" pitchFamily="34" charset="0"/>
              </a:rPr>
              <a:t>How ‘serious’ are these behaviours?</a:t>
            </a:r>
          </a:p>
        </p:txBody>
      </p:sp>
    </p:spTree>
    <p:extLst>
      <p:ext uri="{BB962C8B-B14F-4D97-AF65-F5344CB8AC3E}">
        <p14:creationId xmlns:p14="http://schemas.microsoft.com/office/powerpoint/2010/main" val="1170218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0f915a7-5898-48be-829a-27a130637d45">
      <Terms xmlns="http://schemas.microsoft.com/office/infopath/2007/PartnerControls"/>
    </lcf76f155ced4ddcb4097134ff3c332f>
    <TaxCatchAll xmlns="ab0d2bd1-0fee-48d4-9f8e-6dc45612031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337E564B9833A45AE314890BB8C86E8" ma:contentTypeVersion="15" ma:contentTypeDescription="Create a new document." ma:contentTypeScope="" ma:versionID="17e01c808545bcc88ac8d5b965323a22">
  <xsd:schema xmlns:xsd="http://www.w3.org/2001/XMLSchema" xmlns:xs="http://www.w3.org/2001/XMLSchema" xmlns:p="http://schemas.microsoft.com/office/2006/metadata/properties" xmlns:ns2="f0f915a7-5898-48be-829a-27a130637d45" xmlns:ns3="ab0d2bd1-0fee-48d4-9f8e-6dc45612031a" targetNamespace="http://schemas.microsoft.com/office/2006/metadata/properties" ma:root="true" ma:fieldsID="b305cea31c3106b6e19e0c38f86474d1" ns2:_="" ns3:_="">
    <xsd:import namespace="f0f915a7-5898-48be-829a-27a130637d45"/>
    <xsd:import namespace="ab0d2bd1-0fee-48d4-9f8e-6dc45612031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f915a7-5898-48be-829a-27a130637d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a4ea8a2-3224-4c71-aed2-c2db2bd6776b"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b0d2bd1-0fee-48d4-9f8e-6dc45612031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5d326dc-88e4-438e-b7f8-06b34d35e121}" ma:internalName="TaxCatchAll" ma:showField="CatchAllData" ma:web="ab0d2bd1-0fee-48d4-9f8e-6dc45612031a">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EFD356-1D50-4B55-8B8D-D766AC7C5E25}">
  <ds:schemaRefs>
    <ds:schemaRef ds:uri="http://schemas.microsoft.com/sharepoint/v3/contenttype/forms"/>
  </ds:schemaRefs>
</ds:datastoreItem>
</file>

<file path=customXml/itemProps2.xml><?xml version="1.0" encoding="utf-8"?>
<ds:datastoreItem xmlns:ds="http://schemas.openxmlformats.org/officeDocument/2006/customXml" ds:itemID="{D048AD62-E690-4979-B933-29D661AF92AB}">
  <ds:schemaRefs>
    <ds:schemaRef ds:uri="f0f915a7-5898-48be-829a-27a130637d45"/>
    <ds:schemaRef ds:uri="http://schemas.microsoft.com/office/2006/metadata/properties"/>
    <ds:schemaRef ds:uri="http://purl.org/dc/dcmitype/"/>
    <ds:schemaRef ds:uri="http://www.w3.org/XML/1998/namespace"/>
    <ds:schemaRef ds:uri="ab0d2bd1-0fee-48d4-9f8e-6dc45612031a"/>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9AA2B422-948A-418C-8A61-A87E520226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f915a7-5898-48be-829a-27a130637d45"/>
    <ds:schemaRef ds:uri="ab0d2bd1-0fee-48d4-9f8e-6dc4561203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67151</TotalTime>
  <Words>5154</Words>
  <Application>Microsoft Office PowerPoint</Application>
  <PresentationFormat>Widescreen</PresentationFormat>
  <Paragraphs>540</Paragraphs>
  <Slides>70</Slides>
  <Notes>70</Notes>
  <HiddenSlides>2</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70</vt:i4>
      </vt:variant>
    </vt:vector>
  </HeadingPairs>
  <TitlesOfParts>
    <vt:vector size="80" baseType="lpstr">
      <vt:lpstr>Calibri</vt:lpstr>
      <vt:lpstr>Arial</vt:lpstr>
      <vt:lpstr>Aptos Display</vt:lpstr>
      <vt:lpstr>Microsoft GothicNeo</vt:lpstr>
      <vt:lpstr>Milord</vt:lpstr>
      <vt:lpstr>Roboto</vt:lpstr>
      <vt:lpstr>Aptos</vt:lpstr>
      <vt:lpstr>Microsoft Sans Serif</vt:lpstr>
      <vt:lpstr>katkat_scrambled</vt:lpstr>
      <vt:lpstr>Office Theme</vt:lpstr>
      <vt:lpstr>PowerPoint Presentation</vt:lpstr>
      <vt:lpstr>Welcome</vt:lpstr>
      <vt:lpstr>PowerPoint Presentation</vt:lpstr>
      <vt:lpstr>Group agreement</vt:lpstr>
      <vt:lpstr>Group agreement</vt:lpstr>
      <vt:lpstr>PowerPoint Presentation</vt:lpstr>
      <vt:lpstr>PowerPoint Presentation</vt:lpstr>
      <vt:lpstr>pot the signs</vt:lpstr>
      <vt:lpstr>How ‘serious’ are these behaviours?</vt:lpstr>
      <vt:lpstr>PowerPoint Presentation</vt:lpstr>
      <vt:lpstr>Links between self-harm and suicide</vt:lpstr>
      <vt:lpstr>Children/young people and suicide</vt:lpstr>
      <vt:lpstr>Children/young people’s contact with Childline </vt:lpstr>
      <vt:lpstr>PowerPoint Presentation</vt:lpstr>
      <vt:lpstr>UK Population Suicide</vt:lpstr>
      <vt:lpstr>Children/young people and suicide</vt:lpstr>
      <vt:lpstr>PowerPoint Presentation</vt:lpstr>
      <vt:lpstr>‘Just Ask ME’ Film</vt:lpstr>
      <vt:lpstr>PowerPoint Presentation</vt:lpstr>
      <vt:lpstr>Spotting the signs - behaviour</vt:lpstr>
      <vt:lpstr>Spotting the signs - behaviour</vt:lpstr>
      <vt:lpstr>Service user report of suicide</vt:lpstr>
      <vt:lpstr>PowerPoint Presentation</vt:lpstr>
      <vt:lpstr>Spotting the signs - thoughts</vt:lpstr>
      <vt:lpstr>Spotting the signs - feelings</vt:lpstr>
      <vt:lpstr>Spotting the signs – physical </vt:lpstr>
      <vt:lpstr>Being ACE-Aware</vt:lpstr>
      <vt:lpstr>PowerPoint Presentation</vt:lpstr>
      <vt:lpstr>ACEs increase the risk of suicide</vt:lpstr>
      <vt:lpstr>BREAK</vt:lpstr>
      <vt:lpstr>Case studies</vt:lpstr>
      <vt:lpstr>Suicide risk factors in children/young people</vt:lpstr>
      <vt:lpstr>Suicide risk factors in children/young people</vt:lpstr>
      <vt:lpstr>PowerPoint Presentation</vt:lpstr>
      <vt:lpstr>Rory O'Connor’s research highlights eight risk factors</vt:lpstr>
      <vt:lpstr>What moves them from suicidal thoughts to suicidal behaviour? </vt:lpstr>
      <vt:lpstr>Louis Appleby report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The closed question</vt:lpstr>
      <vt:lpstr>Talking about death and dying</vt:lpstr>
      <vt:lpstr>PowerPoint Presentation</vt:lpstr>
      <vt:lpstr>What do we mean?</vt:lpstr>
      <vt:lpstr>Fleeting or intense thoughts?</vt:lpstr>
      <vt:lpstr>Case Studies</vt:lpstr>
      <vt:lpstr>espond don’t react.</vt:lpstr>
      <vt:lpstr>Key tips for responding</vt:lpstr>
      <vt:lpstr>PowerPoint Presentation</vt:lpstr>
      <vt:lpstr>PowerPoint Presentation</vt:lpstr>
      <vt:lpstr>PowerPoint Presentation</vt:lpstr>
      <vt:lpstr>PowerPoint Presentation</vt:lpstr>
      <vt:lpstr>nform others that can help.</vt:lpstr>
      <vt:lpstr>Social Media – a lifeline?</vt:lpstr>
      <vt:lpstr>National strategies</vt:lpstr>
      <vt:lpstr>PowerPoint Presentation</vt:lpstr>
      <vt:lpstr>Support services and apps</vt:lpstr>
      <vt:lpstr>PowerPoint Presentation</vt:lpstr>
      <vt:lpstr>observe –  watch out for relapses</vt:lpstr>
      <vt:lpstr>Resilience</vt:lpstr>
      <vt:lpstr>PowerPoint Presentation</vt:lpstr>
      <vt:lpstr>Look after Yourself.</vt:lpstr>
      <vt:lpstr>Support</vt:lpstr>
      <vt:lpstr>What action will you take or something you will do differently?</vt:lpstr>
      <vt:lpstr>PowerPoint Presentation</vt:lpstr>
      <vt:lpstr>‘ONS: Deaths registered in England and Wales (2019) section six ‘Leading causes of death’. www.ons.gov.uk/releases/deathsregisteredinenglandandwales2019  Suicide by children and young people, National Confidential inquiry into suicide and homicide by people with mental illness. July 2017. University of Manchester. https://sites.manchester.ac.uk/ncish/reports/suicide-by-children-and-young-people/  World Health Organisation, fact-sheets, suicide. www.who.int/news-room/fact-sheets/detail/suicide  On the Edge, Childline, Spotlight report on suicide. www.suicideinfo.ca/resource/siecno-20150292/  www.nspcc.org.uk/preventing-abuse/keeping-children-safe/mental-health-suicidal-thoughts-children/  www.health.ny.gov/prevention/injury_prevention/children/fact_sheets/10-19_years/suicide_prevention_10-19_years.htm www.samaritans.org/active-listening https://blog.oup.com/2016/09/impact-awareness-suicide-prevention-day/ https://documents.manchester.ac.uk/ Childline statistics and NSPCC Helpline statistics | NSPCC Learning 11. Over 105,000 Childline counselling sessions focus on children struggling with mental health issues | NSPCC 12. National Confidential Inquiry into Suicide and Safety in Mental Health         https://nspa.org.uk/wp-content/uploads/2022/04/NCISH-2022-report-bookmarked-FINAL.pdf 13. National Confidential Inquiry into Suicide and Safety in Mental Health        https://research.manchester.ac.uk/en/projects/national-confidential-inquiry-into-suicide-and-safety-in-mental-h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 Thompson</dc:creator>
  <cp:lastModifiedBy>Sal Edgar</cp:lastModifiedBy>
  <cp:revision>291</cp:revision>
  <cp:lastPrinted>2022-07-13T15:00:23Z</cp:lastPrinted>
  <dcterms:created xsi:type="dcterms:W3CDTF">2018-06-06T10:15:25Z</dcterms:created>
  <dcterms:modified xsi:type="dcterms:W3CDTF">2025-09-05T16:17:16Z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0x0101008337E564B9833A45AE314890BB8C86E8</vt:lpwstr>
  </property>
  <property fmtid="{D5CDD505-2E9C-101B-9397-08002B2CF9AE}" pid="3" name="MediaServiceImageTags">
    <vt:lpwstr/>
  </property>
</Properties>
</file>